
<file path=[Content_Types].xml><?xml version="1.0" encoding="utf-8"?>
<Types xmlns="http://schemas.openxmlformats.org/package/2006/content-types">
  <Override PartName="/ppt/slideLayouts/slideLayout10.xml" ContentType="application/vnd.openxmlformats-officedocument.presentationml.slideLayout+xml"/>
  <Default Extension="gif" ContentType="image/gif"/>
  <Override PartName="/ppt/slides/slide69.xml" ContentType="application/vnd.openxmlformats-officedocument.presentationml.slide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rels" ContentType="application/vnd.openxmlformats-package.relationships+xml"/>
  <Override PartName="/ppt/slides/slide62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notesSlides/notesSlide8.xml" ContentType="application/vnd.openxmlformats-officedocument.presentationml.notes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63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s/slide70.xml" ContentType="application/vnd.openxmlformats-officedocument.presentationml.slide+xml"/>
  <Override PartName="/ppt/slides/slide31.xml" ContentType="application/vnd.openxmlformats-officedocument.presentationml.slide+xml"/>
  <Override PartName="/ppt/slideLayouts/slideLayout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53" r:id="rId1"/>
    <p:sldMasterId id="2147483656" r:id="rId2"/>
  </p:sldMasterIdLst>
  <p:notesMasterIdLst>
    <p:notesMasterId r:id="rId7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34" r:id="rId12"/>
    <p:sldId id="335" r:id="rId13"/>
    <p:sldId id="265" r:id="rId14"/>
    <p:sldId id="266" r:id="rId15"/>
    <p:sldId id="267" r:id="rId16"/>
    <p:sldId id="268" r:id="rId17"/>
    <p:sldId id="270" r:id="rId18"/>
    <p:sldId id="269" r:id="rId19"/>
    <p:sldId id="271" r:id="rId20"/>
    <p:sldId id="272" r:id="rId21"/>
    <p:sldId id="273" r:id="rId22"/>
    <p:sldId id="274" r:id="rId23"/>
    <p:sldId id="275" r:id="rId24"/>
    <p:sldId id="277" r:id="rId25"/>
    <p:sldId id="276" r:id="rId26"/>
    <p:sldId id="325" r:id="rId27"/>
    <p:sldId id="278" r:id="rId28"/>
    <p:sldId id="279" r:id="rId29"/>
    <p:sldId id="280" r:id="rId30"/>
    <p:sldId id="296" r:id="rId31"/>
    <p:sldId id="297" r:id="rId32"/>
    <p:sldId id="298" r:id="rId33"/>
    <p:sldId id="332" r:id="rId34"/>
    <p:sldId id="299" r:id="rId35"/>
    <p:sldId id="300" r:id="rId36"/>
    <p:sldId id="301" r:id="rId37"/>
    <p:sldId id="302" r:id="rId38"/>
    <p:sldId id="327" r:id="rId39"/>
    <p:sldId id="303" r:id="rId40"/>
    <p:sldId id="304" r:id="rId41"/>
    <p:sldId id="305" r:id="rId42"/>
    <p:sldId id="306" r:id="rId43"/>
    <p:sldId id="307" r:id="rId44"/>
    <p:sldId id="324" r:id="rId45"/>
    <p:sldId id="326" r:id="rId46"/>
    <p:sldId id="308" r:id="rId47"/>
    <p:sldId id="309" r:id="rId48"/>
    <p:sldId id="310" r:id="rId49"/>
    <p:sldId id="311" r:id="rId50"/>
    <p:sldId id="313" r:id="rId51"/>
    <p:sldId id="314" r:id="rId52"/>
    <p:sldId id="315" r:id="rId53"/>
    <p:sldId id="316" r:id="rId54"/>
    <p:sldId id="336" r:id="rId55"/>
    <p:sldId id="337" r:id="rId56"/>
    <p:sldId id="338" r:id="rId57"/>
    <p:sldId id="339" r:id="rId58"/>
    <p:sldId id="340" r:id="rId59"/>
    <p:sldId id="341" r:id="rId60"/>
    <p:sldId id="342" r:id="rId61"/>
    <p:sldId id="343" r:id="rId62"/>
    <p:sldId id="344" r:id="rId63"/>
    <p:sldId id="345" r:id="rId64"/>
    <p:sldId id="346" r:id="rId65"/>
    <p:sldId id="347" r:id="rId66"/>
    <p:sldId id="348" r:id="rId67"/>
    <p:sldId id="328" r:id="rId68"/>
    <p:sldId id="329" r:id="rId69"/>
    <p:sldId id="330" r:id="rId70"/>
    <p:sldId id="281" r:id="rId71"/>
    <p:sldId id="331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notesMaster" Target="notesMasters/notesMaster1.xml"/><Relationship Id="rId74" Type="http://schemas.openxmlformats.org/officeDocument/2006/relationships/printerSettings" Target="printerSettings/printerSettings1.bin"/><Relationship Id="rId75" Type="http://schemas.openxmlformats.org/officeDocument/2006/relationships/presProps" Target="presProps.xml"/><Relationship Id="rId76" Type="http://schemas.openxmlformats.org/officeDocument/2006/relationships/viewProps" Target="viewProps.xml"/><Relationship Id="rId77" Type="http://schemas.openxmlformats.org/officeDocument/2006/relationships/theme" Target="theme/theme1.xml"/><Relationship Id="rId78" Type="http://schemas.openxmlformats.org/officeDocument/2006/relationships/tableStyles" Target="tableStyle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26C78-0AFC-AB4A-AA32-84972DF9AE12}" type="datetimeFigureOut">
              <a:rPr lang="en-US" smtClean="0"/>
              <a:pPr/>
              <a:t>6/15/13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CA011-F3E5-2C47-9BDC-ADAA0E343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000" dirty="0" smtClean="0"/>
              <a:t>O </a:t>
            </a:r>
            <a:r>
              <a:rPr lang="en-US" sz="2000" dirty="0" err="1" smtClean="0"/>
              <a:t>perioadă</a:t>
            </a:r>
            <a:r>
              <a:rPr lang="en-US" sz="2000" dirty="0" smtClean="0"/>
              <a:t> de </a:t>
            </a:r>
            <a:r>
              <a:rPr lang="en-US" sz="2000" dirty="0" err="1" smtClean="0"/>
              <a:t>dezvoltare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structurare</a:t>
            </a:r>
            <a:r>
              <a:rPr lang="en-US" sz="2000" dirty="0" smtClean="0"/>
              <a:t> a </a:t>
            </a:r>
            <a:r>
              <a:rPr lang="en-US" sz="2000" dirty="0" err="1" smtClean="0"/>
              <a:t>domeniului</a:t>
            </a:r>
            <a:r>
              <a:rPr lang="en-US" sz="2000" dirty="0" smtClean="0"/>
              <a:t> – </a:t>
            </a:r>
            <a:r>
              <a:rPr lang="en-US" sz="2000" dirty="0" err="1" smtClean="0"/>
              <a:t>anii</a:t>
            </a:r>
            <a:r>
              <a:rPr lang="en-US" sz="2000" dirty="0" smtClean="0"/>
              <a:t> 80 – 90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Contribuția</a:t>
            </a:r>
            <a:r>
              <a:rPr lang="en-US" sz="2000" dirty="0" smtClean="0"/>
              <a:t> UE </a:t>
            </a:r>
            <a:r>
              <a:rPr lang="en-US" sz="2000" dirty="0" err="1" smtClean="0"/>
              <a:t>și</a:t>
            </a:r>
            <a:r>
              <a:rPr lang="en-US" sz="2000" dirty="0" smtClean="0"/>
              <a:t> a </a:t>
            </a:r>
            <a:r>
              <a:rPr lang="en-US" sz="2000" dirty="0" err="1" smtClean="0"/>
              <a:t>CoE</a:t>
            </a:r>
            <a:endParaRPr lang="en-US" sz="2000" dirty="0" smtClean="0"/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2002 un document </a:t>
            </a:r>
            <a:r>
              <a:rPr lang="en-US" sz="2000" dirty="0" err="1" smtClean="0"/>
              <a:t>comun</a:t>
            </a:r>
            <a:r>
              <a:rPr lang="en-US" sz="2000" dirty="0" smtClean="0"/>
              <a:t> de </a:t>
            </a:r>
            <a:r>
              <a:rPr lang="en-US" sz="2000" dirty="0" err="1" smtClean="0"/>
              <a:t>poziționare</a:t>
            </a:r>
            <a:r>
              <a:rPr lang="en-US" sz="2000" dirty="0" smtClean="0"/>
              <a:t> a </a:t>
            </a:r>
            <a:r>
              <a:rPr lang="en-US" sz="2000" dirty="0" err="1" smtClean="0"/>
              <a:t>rolului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eficienței</a:t>
            </a:r>
            <a:r>
              <a:rPr lang="en-US" sz="2000" dirty="0" smtClean="0"/>
              <a:t> </a:t>
            </a:r>
            <a:r>
              <a:rPr lang="en-US" sz="2000" dirty="0" err="1" smtClean="0"/>
              <a:t>educației</a:t>
            </a:r>
            <a:r>
              <a:rPr lang="en-US" sz="2000" dirty="0" smtClean="0"/>
              <a:t> </a:t>
            </a:r>
            <a:r>
              <a:rPr lang="en-US" sz="2000" dirty="0" err="1" smtClean="0"/>
              <a:t>nonformale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dezvoltarea</a:t>
            </a:r>
            <a:r>
              <a:rPr lang="en-US" sz="2000" dirty="0" smtClean="0"/>
              <a:t> </a:t>
            </a:r>
            <a:r>
              <a:rPr lang="en-US" sz="2000" dirty="0" err="1" smtClean="0"/>
              <a:t>personală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profesională</a:t>
            </a:r>
            <a:r>
              <a:rPr lang="en-US" sz="2000" dirty="0" smtClean="0"/>
              <a:t> a </a:t>
            </a:r>
            <a:r>
              <a:rPr lang="en-US" sz="2000" dirty="0" err="1" smtClean="0"/>
              <a:t>tinerilor</a:t>
            </a:r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crearea</a:t>
            </a:r>
            <a:r>
              <a:rPr lang="en-US" sz="2000" dirty="0" smtClean="0"/>
              <a:t> </a:t>
            </a:r>
            <a:r>
              <a:rPr lang="en-US" sz="2000" dirty="0" err="1" smtClean="0"/>
              <a:t>centrelor</a:t>
            </a:r>
            <a:r>
              <a:rPr lang="en-US" sz="2000" dirty="0" smtClean="0"/>
              <a:t> SALTO de </a:t>
            </a:r>
            <a:r>
              <a:rPr lang="en-US" sz="2000" dirty="0" err="1" smtClean="0"/>
              <a:t>resurse</a:t>
            </a:r>
            <a:r>
              <a:rPr lang="en-US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training </a:t>
            </a:r>
            <a:r>
              <a:rPr lang="en-US" sz="2000" dirty="0" err="1" smtClean="0"/>
              <a:t>în</a:t>
            </a:r>
            <a:r>
              <a:rPr lang="en-US" sz="2000" dirty="0" smtClean="0"/>
              <a:t> context </a:t>
            </a:r>
            <a:r>
              <a:rPr lang="en-US" sz="2000" dirty="0" err="1" smtClean="0"/>
              <a:t>nonformal</a:t>
            </a:r>
            <a:r>
              <a:rPr lang="en-US" sz="2000" dirty="0" smtClean="0"/>
              <a:t> – </a:t>
            </a:r>
            <a:r>
              <a:rPr lang="en-US" sz="2000" dirty="0" err="1" smtClean="0"/>
              <a:t>programele</a:t>
            </a:r>
            <a:r>
              <a:rPr lang="en-US" sz="2000" dirty="0" smtClean="0"/>
              <a:t> </a:t>
            </a:r>
            <a:r>
              <a:rPr lang="en-US" sz="2000" dirty="0" err="1" smtClean="0"/>
              <a:t>Tineret</a:t>
            </a:r>
            <a:r>
              <a:rPr lang="en-US" sz="2000" dirty="0" smtClean="0"/>
              <a:t> 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Acțiune</a:t>
            </a:r>
            <a:r>
              <a:rPr lang="en-US" sz="2000" dirty="0" smtClean="0"/>
              <a:t> / </a:t>
            </a:r>
            <a:r>
              <a:rPr lang="en-US" sz="2000" dirty="0" err="1" smtClean="0"/>
              <a:t>motivare</a:t>
            </a:r>
            <a:r>
              <a:rPr lang="en-US" sz="2000" dirty="0" smtClean="0"/>
              <a:t> – CE?  </a:t>
            </a:r>
            <a:endParaRPr lang="en-US" sz="20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000" dirty="0" smtClean="0"/>
              <a:t>O </a:t>
            </a:r>
            <a:r>
              <a:rPr lang="en-US" sz="2000" dirty="0" err="1" smtClean="0"/>
              <a:t>perioadă</a:t>
            </a:r>
            <a:r>
              <a:rPr lang="en-US" sz="2000" dirty="0" smtClean="0"/>
              <a:t> de </a:t>
            </a:r>
            <a:r>
              <a:rPr lang="en-US" sz="2000" dirty="0" err="1" smtClean="0"/>
              <a:t>dezvoltare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structurare</a:t>
            </a:r>
            <a:r>
              <a:rPr lang="en-US" sz="2000" dirty="0" smtClean="0"/>
              <a:t> a </a:t>
            </a:r>
            <a:r>
              <a:rPr lang="en-US" sz="2000" dirty="0" err="1" smtClean="0"/>
              <a:t>domeniului</a:t>
            </a:r>
            <a:r>
              <a:rPr lang="en-US" sz="2000" dirty="0" smtClean="0"/>
              <a:t> – </a:t>
            </a:r>
            <a:r>
              <a:rPr lang="en-US" sz="2000" dirty="0" err="1" smtClean="0"/>
              <a:t>anii</a:t>
            </a:r>
            <a:r>
              <a:rPr lang="en-US" sz="2000" dirty="0" smtClean="0"/>
              <a:t> 80 – 90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Contribuția</a:t>
            </a:r>
            <a:r>
              <a:rPr lang="en-US" sz="2000" dirty="0" smtClean="0"/>
              <a:t> UE </a:t>
            </a:r>
            <a:r>
              <a:rPr lang="en-US" sz="2000" dirty="0" err="1" smtClean="0"/>
              <a:t>și</a:t>
            </a:r>
            <a:r>
              <a:rPr lang="en-US" sz="2000" dirty="0" smtClean="0"/>
              <a:t> a </a:t>
            </a:r>
            <a:r>
              <a:rPr lang="en-US" sz="2000" dirty="0" err="1" smtClean="0"/>
              <a:t>CoE</a:t>
            </a:r>
            <a:endParaRPr lang="en-US" sz="2000" dirty="0" smtClean="0"/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2002 un document </a:t>
            </a:r>
            <a:r>
              <a:rPr lang="en-US" sz="2000" dirty="0" err="1" smtClean="0"/>
              <a:t>comun</a:t>
            </a:r>
            <a:r>
              <a:rPr lang="en-US" sz="2000" dirty="0" smtClean="0"/>
              <a:t> de </a:t>
            </a:r>
            <a:r>
              <a:rPr lang="en-US" sz="2000" dirty="0" err="1" smtClean="0"/>
              <a:t>poziționare</a:t>
            </a:r>
            <a:r>
              <a:rPr lang="en-US" sz="2000" dirty="0" smtClean="0"/>
              <a:t> a </a:t>
            </a:r>
            <a:r>
              <a:rPr lang="en-US" sz="2000" dirty="0" err="1" smtClean="0"/>
              <a:t>rolului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eficienței</a:t>
            </a:r>
            <a:r>
              <a:rPr lang="en-US" sz="2000" dirty="0" smtClean="0"/>
              <a:t> </a:t>
            </a:r>
            <a:r>
              <a:rPr lang="en-US" sz="2000" dirty="0" err="1" smtClean="0"/>
              <a:t>educației</a:t>
            </a:r>
            <a:r>
              <a:rPr lang="en-US" sz="2000" dirty="0" smtClean="0"/>
              <a:t> </a:t>
            </a:r>
            <a:r>
              <a:rPr lang="en-US" sz="2000" dirty="0" err="1" smtClean="0"/>
              <a:t>nonformale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dezvoltarea</a:t>
            </a:r>
            <a:r>
              <a:rPr lang="en-US" sz="2000" dirty="0" smtClean="0"/>
              <a:t> </a:t>
            </a:r>
            <a:r>
              <a:rPr lang="en-US" sz="2000" dirty="0" err="1" smtClean="0"/>
              <a:t>personală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profesională</a:t>
            </a:r>
            <a:r>
              <a:rPr lang="en-US" sz="2000" dirty="0" smtClean="0"/>
              <a:t> a </a:t>
            </a:r>
            <a:r>
              <a:rPr lang="en-US" sz="2000" dirty="0" err="1" smtClean="0"/>
              <a:t>tinerilor</a:t>
            </a:r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crearea</a:t>
            </a:r>
            <a:r>
              <a:rPr lang="en-US" sz="2000" dirty="0" smtClean="0"/>
              <a:t> </a:t>
            </a:r>
            <a:r>
              <a:rPr lang="en-US" sz="2000" dirty="0" err="1" smtClean="0"/>
              <a:t>centrelor</a:t>
            </a:r>
            <a:r>
              <a:rPr lang="en-US" sz="2000" dirty="0" smtClean="0"/>
              <a:t> SALTO de </a:t>
            </a:r>
            <a:r>
              <a:rPr lang="en-US" sz="2000" dirty="0" err="1" smtClean="0"/>
              <a:t>resurse</a:t>
            </a:r>
            <a:r>
              <a:rPr lang="en-US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training </a:t>
            </a:r>
            <a:r>
              <a:rPr lang="en-US" sz="2000" dirty="0" err="1" smtClean="0"/>
              <a:t>în</a:t>
            </a:r>
            <a:r>
              <a:rPr lang="en-US" sz="2000" dirty="0" smtClean="0"/>
              <a:t> context </a:t>
            </a:r>
            <a:r>
              <a:rPr lang="en-US" sz="2000" dirty="0" err="1" smtClean="0"/>
              <a:t>nonformal</a:t>
            </a:r>
            <a:r>
              <a:rPr lang="en-US" sz="2000" dirty="0" smtClean="0"/>
              <a:t> – </a:t>
            </a:r>
            <a:r>
              <a:rPr lang="en-US" sz="2000" dirty="0" err="1" smtClean="0"/>
              <a:t>programele</a:t>
            </a:r>
            <a:r>
              <a:rPr lang="en-US" sz="2000" dirty="0" smtClean="0"/>
              <a:t> </a:t>
            </a:r>
            <a:r>
              <a:rPr lang="en-US" sz="2000" dirty="0" err="1" smtClean="0"/>
              <a:t>Tineret</a:t>
            </a:r>
            <a:r>
              <a:rPr lang="en-US" sz="2000" dirty="0" smtClean="0"/>
              <a:t> 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Acțiune</a:t>
            </a:r>
            <a:r>
              <a:rPr lang="en-US" sz="2000" dirty="0" smtClean="0"/>
              <a:t> / </a:t>
            </a:r>
            <a:r>
              <a:rPr lang="en-US" sz="2000" dirty="0" err="1" smtClean="0"/>
              <a:t>motivare</a:t>
            </a:r>
            <a:r>
              <a:rPr lang="en-US" sz="2000" dirty="0" smtClean="0"/>
              <a:t> – CE?  </a:t>
            </a:r>
            <a:endParaRPr lang="en-US" sz="20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000" dirty="0" smtClean="0"/>
              <a:t>O </a:t>
            </a:r>
            <a:r>
              <a:rPr lang="en-US" sz="2000" dirty="0" err="1" smtClean="0"/>
              <a:t>perioadă</a:t>
            </a:r>
            <a:r>
              <a:rPr lang="en-US" sz="2000" dirty="0" smtClean="0"/>
              <a:t> de </a:t>
            </a:r>
            <a:r>
              <a:rPr lang="en-US" sz="2000" dirty="0" err="1" smtClean="0"/>
              <a:t>dezvoltare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structurare</a:t>
            </a:r>
            <a:r>
              <a:rPr lang="en-US" sz="2000" dirty="0" smtClean="0"/>
              <a:t> a </a:t>
            </a:r>
            <a:r>
              <a:rPr lang="en-US" sz="2000" dirty="0" err="1" smtClean="0"/>
              <a:t>domeniului</a:t>
            </a:r>
            <a:r>
              <a:rPr lang="en-US" sz="2000" dirty="0" smtClean="0"/>
              <a:t> – </a:t>
            </a:r>
            <a:r>
              <a:rPr lang="en-US" sz="2000" dirty="0" err="1" smtClean="0"/>
              <a:t>anii</a:t>
            </a:r>
            <a:r>
              <a:rPr lang="en-US" sz="2000" dirty="0" smtClean="0"/>
              <a:t> 80 – 90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Contribuția</a:t>
            </a:r>
            <a:r>
              <a:rPr lang="en-US" sz="2000" dirty="0" smtClean="0"/>
              <a:t> UE </a:t>
            </a:r>
            <a:r>
              <a:rPr lang="en-US" sz="2000" dirty="0" err="1" smtClean="0"/>
              <a:t>și</a:t>
            </a:r>
            <a:r>
              <a:rPr lang="en-US" sz="2000" dirty="0" smtClean="0"/>
              <a:t> a </a:t>
            </a:r>
            <a:r>
              <a:rPr lang="en-US" sz="2000" dirty="0" err="1" smtClean="0"/>
              <a:t>CoE</a:t>
            </a:r>
            <a:endParaRPr lang="en-US" sz="2000" dirty="0" smtClean="0"/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2002 un document </a:t>
            </a:r>
            <a:r>
              <a:rPr lang="en-US" sz="2000" dirty="0" err="1" smtClean="0"/>
              <a:t>comun</a:t>
            </a:r>
            <a:r>
              <a:rPr lang="en-US" sz="2000" dirty="0" smtClean="0"/>
              <a:t> de </a:t>
            </a:r>
            <a:r>
              <a:rPr lang="en-US" sz="2000" dirty="0" err="1" smtClean="0"/>
              <a:t>poziționare</a:t>
            </a:r>
            <a:r>
              <a:rPr lang="en-US" sz="2000" dirty="0" smtClean="0"/>
              <a:t> a </a:t>
            </a:r>
            <a:r>
              <a:rPr lang="en-US" sz="2000" dirty="0" err="1" smtClean="0"/>
              <a:t>rolului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eficienței</a:t>
            </a:r>
            <a:r>
              <a:rPr lang="en-US" sz="2000" dirty="0" smtClean="0"/>
              <a:t> </a:t>
            </a:r>
            <a:r>
              <a:rPr lang="en-US" sz="2000" dirty="0" err="1" smtClean="0"/>
              <a:t>educației</a:t>
            </a:r>
            <a:r>
              <a:rPr lang="en-US" sz="2000" dirty="0" smtClean="0"/>
              <a:t> </a:t>
            </a:r>
            <a:r>
              <a:rPr lang="en-US" sz="2000" dirty="0" err="1" smtClean="0"/>
              <a:t>nonformale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dezvoltarea</a:t>
            </a:r>
            <a:r>
              <a:rPr lang="en-US" sz="2000" dirty="0" smtClean="0"/>
              <a:t> </a:t>
            </a:r>
            <a:r>
              <a:rPr lang="en-US" sz="2000" dirty="0" err="1" smtClean="0"/>
              <a:t>personală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profesională</a:t>
            </a:r>
            <a:r>
              <a:rPr lang="en-US" sz="2000" dirty="0" smtClean="0"/>
              <a:t> a </a:t>
            </a:r>
            <a:r>
              <a:rPr lang="en-US" sz="2000" dirty="0" err="1" smtClean="0"/>
              <a:t>tinerilor</a:t>
            </a:r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crearea</a:t>
            </a:r>
            <a:r>
              <a:rPr lang="en-US" sz="2000" dirty="0" smtClean="0"/>
              <a:t> </a:t>
            </a:r>
            <a:r>
              <a:rPr lang="en-US" sz="2000" dirty="0" err="1" smtClean="0"/>
              <a:t>centrelor</a:t>
            </a:r>
            <a:r>
              <a:rPr lang="en-US" sz="2000" dirty="0" smtClean="0"/>
              <a:t> SALTO de </a:t>
            </a:r>
            <a:r>
              <a:rPr lang="en-US" sz="2000" dirty="0" err="1" smtClean="0"/>
              <a:t>resurse</a:t>
            </a:r>
            <a:r>
              <a:rPr lang="en-US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training </a:t>
            </a:r>
            <a:r>
              <a:rPr lang="en-US" sz="2000" dirty="0" err="1" smtClean="0"/>
              <a:t>în</a:t>
            </a:r>
            <a:r>
              <a:rPr lang="en-US" sz="2000" dirty="0" smtClean="0"/>
              <a:t> context </a:t>
            </a:r>
            <a:r>
              <a:rPr lang="en-US" sz="2000" dirty="0" err="1" smtClean="0"/>
              <a:t>nonformal</a:t>
            </a:r>
            <a:r>
              <a:rPr lang="en-US" sz="2000" dirty="0" smtClean="0"/>
              <a:t> – </a:t>
            </a:r>
            <a:r>
              <a:rPr lang="en-US" sz="2000" dirty="0" err="1" smtClean="0"/>
              <a:t>programele</a:t>
            </a:r>
            <a:r>
              <a:rPr lang="en-US" sz="2000" dirty="0" smtClean="0"/>
              <a:t> </a:t>
            </a:r>
            <a:r>
              <a:rPr lang="en-US" sz="2000" dirty="0" err="1" smtClean="0"/>
              <a:t>Tineret</a:t>
            </a:r>
            <a:r>
              <a:rPr lang="en-US" sz="2000" dirty="0" smtClean="0"/>
              <a:t> 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Acțiune</a:t>
            </a:r>
            <a:r>
              <a:rPr lang="en-US" sz="2000" dirty="0" smtClean="0"/>
              <a:t> / </a:t>
            </a:r>
            <a:r>
              <a:rPr lang="en-US" sz="2000" dirty="0" err="1" smtClean="0"/>
              <a:t>motivare</a:t>
            </a:r>
            <a:r>
              <a:rPr lang="en-US" sz="2000" dirty="0" smtClean="0"/>
              <a:t> – CE?  </a:t>
            </a:r>
            <a:endParaRPr lang="en-US" sz="20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000" dirty="0" smtClean="0"/>
              <a:t>O </a:t>
            </a:r>
            <a:r>
              <a:rPr lang="en-US" sz="2000" dirty="0" err="1" smtClean="0"/>
              <a:t>perioadă</a:t>
            </a:r>
            <a:r>
              <a:rPr lang="en-US" sz="2000" dirty="0" smtClean="0"/>
              <a:t> de </a:t>
            </a:r>
            <a:r>
              <a:rPr lang="en-US" sz="2000" dirty="0" err="1" smtClean="0"/>
              <a:t>dezvoltare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structurare</a:t>
            </a:r>
            <a:r>
              <a:rPr lang="en-US" sz="2000" dirty="0" smtClean="0"/>
              <a:t> a </a:t>
            </a:r>
            <a:r>
              <a:rPr lang="en-US" sz="2000" dirty="0" err="1" smtClean="0"/>
              <a:t>domeniului</a:t>
            </a:r>
            <a:r>
              <a:rPr lang="en-US" sz="2000" dirty="0" smtClean="0"/>
              <a:t> – </a:t>
            </a:r>
            <a:r>
              <a:rPr lang="en-US" sz="2000" dirty="0" err="1" smtClean="0"/>
              <a:t>anii</a:t>
            </a:r>
            <a:r>
              <a:rPr lang="en-US" sz="2000" dirty="0" smtClean="0"/>
              <a:t> 80 – 90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Contribuția</a:t>
            </a:r>
            <a:r>
              <a:rPr lang="en-US" sz="2000" dirty="0" smtClean="0"/>
              <a:t> UE </a:t>
            </a:r>
            <a:r>
              <a:rPr lang="en-US" sz="2000" dirty="0" err="1" smtClean="0"/>
              <a:t>și</a:t>
            </a:r>
            <a:r>
              <a:rPr lang="en-US" sz="2000" dirty="0" smtClean="0"/>
              <a:t> a </a:t>
            </a:r>
            <a:r>
              <a:rPr lang="en-US" sz="2000" dirty="0" err="1" smtClean="0"/>
              <a:t>CoE</a:t>
            </a:r>
            <a:endParaRPr lang="en-US" sz="2000" dirty="0" smtClean="0"/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2002 un document </a:t>
            </a:r>
            <a:r>
              <a:rPr lang="en-US" sz="2000" dirty="0" err="1" smtClean="0"/>
              <a:t>comun</a:t>
            </a:r>
            <a:r>
              <a:rPr lang="en-US" sz="2000" dirty="0" smtClean="0"/>
              <a:t> de </a:t>
            </a:r>
            <a:r>
              <a:rPr lang="en-US" sz="2000" dirty="0" err="1" smtClean="0"/>
              <a:t>poziționare</a:t>
            </a:r>
            <a:r>
              <a:rPr lang="en-US" sz="2000" dirty="0" smtClean="0"/>
              <a:t> a </a:t>
            </a:r>
            <a:r>
              <a:rPr lang="en-US" sz="2000" dirty="0" err="1" smtClean="0"/>
              <a:t>rolului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eficienței</a:t>
            </a:r>
            <a:r>
              <a:rPr lang="en-US" sz="2000" dirty="0" smtClean="0"/>
              <a:t> </a:t>
            </a:r>
            <a:r>
              <a:rPr lang="en-US" sz="2000" dirty="0" err="1" smtClean="0"/>
              <a:t>educației</a:t>
            </a:r>
            <a:r>
              <a:rPr lang="en-US" sz="2000" dirty="0" smtClean="0"/>
              <a:t> </a:t>
            </a:r>
            <a:r>
              <a:rPr lang="en-US" sz="2000" dirty="0" err="1" smtClean="0"/>
              <a:t>nonformale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dezvoltarea</a:t>
            </a:r>
            <a:r>
              <a:rPr lang="en-US" sz="2000" dirty="0" smtClean="0"/>
              <a:t> </a:t>
            </a:r>
            <a:r>
              <a:rPr lang="en-US" sz="2000" dirty="0" err="1" smtClean="0"/>
              <a:t>personală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profesională</a:t>
            </a:r>
            <a:r>
              <a:rPr lang="en-US" sz="2000" dirty="0" smtClean="0"/>
              <a:t> a </a:t>
            </a:r>
            <a:r>
              <a:rPr lang="en-US" sz="2000" dirty="0" err="1" smtClean="0"/>
              <a:t>tinerilor</a:t>
            </a:r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crearea</a:t>
            </a:r>
            <a:r>
              <a:rPr lang="en-US" sz="2000" dirty="0" smtClean="0"/>
              <a:t> </a:t>
            </a:r>
            <a:r>
              <a:rPr lang="en-US" sz="2000" dirty="0" err="1" smtClean="0"/>
              <a:t>centrelor</a:t>
            </a:r>
            <a:r>
              <a:rPr lang="en-US" sz="2000" dirty="0" smtClean="0"/>
              <a:t> SALTO de </a:t>
            </a:r>
            <a:r>
              <a:rPr lang="en-US" sz="2000" dirty="0" err="1" smtClean="0"/>
              <a:t>resurse</a:t>
            </a:r>
            <a:r>
              <a:rPr lang="en-US" sz="2000" dirty="0" smtClean="0"/>
              <a:t> </a:t>
            </a:r>
            <a:r>
              <a:rPr lang="en-US" sz="2000" dirty="0" err="1" smtClean="0"/>
              <a:t>pentru</a:t>
            </a:r>
            <a:r>
              <a:rPr lang="en-US" sz="2000" dirty="0" smtClean="0"/>
              <a:t> training </a:t>
            </a:r>
            <a:r>
              <a:rPr lang="en-US" sz="2000" dirty="0" err="1" smtClean="0"/>
              <a:t>în</a:t>
            </a:r>
            <a:r>
              <a:rPr lang="en-US" sz="2000" dirty="0" smtClean="0"/>
              <a:t> context </a:t>
            </a:r>
            <a:r>
              <a:rPr lang="en-US" sz="2000" dirty="0" err="1" smtClean="0"/>
              <a:t>nonformal</a:t>
            </a:r>
            <a:r>
              <a:rPr lang="en-US" sz="2000" dirty="0" smtClean="0"/>
              <a:t> – </a:t>
            </a:r>
            <a:r>
              <a:rPr lang="en-US" sz="2000" dirty="0" err="1" smtClean="0"/>
              <a:t>programele</a:t>
            </a:r>
            <a:r>
              <a:rPr lang="en-US" sz="2000" dirty="0" smtClean="0"/>
              <a:t> </a:t>
            </a:r>
            <a:r>
              <a:rPr lang="en-US" sz="2000" dirty="0" err="1" smtClean="0"/>
              <a:t>Tineret</a:t>
            </a:r>
            <a:r>
              <a:rPr lang="en-US" sz="2000" dirty="0" smtClean="0"/>
              <a:t> 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Acțiune</a:t>
            </a:r>
            <a:r>
              <a:rPr lang="en-US" sz="2000" dirty="0" smtClean="0"/>
              <a:t> / </a:t>
            </a:r>
            <a:r>
              <a:rPr lang="en-US" sz="2000" dirty="0" err="1" smtClean="0"/>
              <a:t>motivare</a:t>
            </a:r>
            <a:r>
              <a:rPr lang="en-US" sz="2000" dirty="0" smtClean="0"/>
              <a:t> – CE?  </a:t>
            </a:r>
            <a:endParaRPr lang="en-US" sz="20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CA011-F3E5-2C47-9BDC-ADAA0E343F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7E19-44DD-442E-870B-8C5F2FCA3E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10EC4-AF71-4215-9C6A-7C47FAC4DF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8219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0" y="198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198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905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4024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8219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3C04BF-0E22-47B3-A93E-A04401446258}" type="datetimeFigureOut">
              <a:rPr lang="ro-RO" smtClean="0"/>
              <a:pPr/>
              <a:t>6/15/13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079108-A681-47CD-80FC-5A627911256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198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905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40242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F7E19-44DD-442E-870B-8C5F2FCA3E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10EC4-AF71-4215-9C6A-7C47FAC4DF4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49" r:id="rId6"/>
    <p:sldLayoutId id="2147483650" r:id="rId7"/>
    <p:sldLayoutId id="2147483651" r:id="rId8"/>
    <p:sldLayoutId id="2147483652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hyperlink" Target="http://www.ikab.de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hyperlink" Target="http://www.infed.org/biblio/b-nonfor.ht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Relationship Id="rId3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2743200"/>
            <a:ext cx="7239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Educația</a:t>
            </a:r>
            <a:r>
              <a:rPr lang="en-US" sz="2800" b="1" dirty="0" smtClean="0"/>
              <a:t> non-</a:t>
            </a:r>
            <a:r>
              <a:rPr lang="en-US" sz="2800" b="1" dirty="0" err="1" smtClean="0"/>
              <a:t>formală</a:t>
            </a:r>
            <a:r>
              <a:rPr lang="en-US" sz="2800" b="1" dirty="0" smtClean="0"/>
              <a:t> – </a:t>
            </a:r>
          </a:p>
          <a:p>
            <a:r>
              <a:rPr lang="en-US" sz="2000" dirty="0" smtClean="0"/>
              <a:t>15 </a:t>
            </a:r>
            <a:r>
              <a:rPr lang="en-US" sz="2000" dirty="0" err="1" smtClean="0"/>
              <a:t>iunie</a:t>
            </a:r>
            <a:r>
              <a:rPr lang="en-US" sz="2000" dirty="0" smtClean="0"/>
              <a:t> 2013 </a:t>
            </a:r>
          </a:p>
          <a:p>
            <a:endParaRPr lang="en-US" sz="2000" dirty="0" smtClean="0"/>
          </a:p>
          <a:p>
            <a:r>
              <a:rPr lang="en-US" sz="2800" dirty="0" smtClean="0"/>
              <a:t>Oana </a:t>
            </a:r>
            <a:r>
              <a:rPr lang="en-US" sz="2800" dirty="0" err="1" smtClean="0"/>
              <a:t>Moșoiu</a:t>
            </a:r>
            <a:r>
              <a:rPr lang="en-US" sz="2800" dirty="0" smtClean="0"/>
              <a:t> 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Departamentul</a:t>
            </a:r>
            <a:r>
              <a:rPr lang="en-US" sz="2800" dirty="0" smtClean="0"/>
              <a:t> de </a:t>
            </a:r>
            <a:r>
              <a:rPr lang="en-US" sz="2800" dirty="0" err="1" smtClean="0"/>
              <a:t>Științele</a:t>
            </a:r>
            <a:r>
              <a:rPr lang="en-US" sz="2800" dirty="0" smtClean="0"/>
              <a:t> </a:t>
            </a:r>
            <a:r>
              <a:rPr lang="en-US" sz="2800" dirty="0" err="1" smtClean="0"/>
              <a:t>Educației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Universitatea</a:t>
            </a:r>
            <a:r>
              <a:rPr lang="en-US" sz="2800" dirty="0" smtClean="0"/>
              <a:t> din </a:t>
            </a:r>
            <a:r>
              <a:rPr lang="en-US" sz="2800" dirty="0" err="1" smtClean="0"/>
              <a:t>București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082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46760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</a:t>
            </a:r>
            <a:r>
              <a:rPr lang="en-US" sz="2800" b="1" dirty="0" smtClean="0"/>
              <a:t>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800" dirty="0" err="1" smtClean="0"/>
              <a:t>În</a:t>
            </a:r>
            <a:r>
              <a:rPr lang="en-US" sz="2800" dirty="0" smtClean="0"/>
              <a:t> </a:t>
            </a:r>
            <a:r>
              <a:rPr lang="en-US" sz="2800" dirty="0" smtClean="0"/>
              <a:t>2002 un document </a:t>
            </a:r>
            <a:r>
              <a:rPr lang="en-US" sz="2800" dirty="0" err="1" smtClean="0"/>
              <a:t>comun</a:t>
            </a:r>
            <a:r>
              <a:rPr lang="en-US" sz="2800" dirty="0" smtClean="0"/>
              <a:t> CE – </a:t>
            </a:r>
            <a:r>
              <a:rPr lang="en-US" sz="2800" dirty="0" err="1" smtClean="0"/>
              <a:t>CoE</a:t>
            </a:r>
            <a:r>
              <a:rPr lang="en-US" sz="2800" dirty="0" smtClean="0"/>
              <a:t> de </a:t>
            </a:r>
            <a:r>
              <a:rPr lang="en-US" sz="2800" dirty="0" err="1" smtClean="0"/>
              <a:t>poziționare</a:t>
            </a:r>
            <a:r>
              <a:rPr lang="en-US" sz="2800" dirty="0" smtClean="0"/>
              <a:t> a </a:t>
            </a:r>
            <a:r>
              <a:rPr lang="en-US" sz="2800" dirty="0" err="1" smtClean="0"/>
              <a:t>rolului</a:t>
            </a:r>
            <a:r>
              <a:rPr lang="en-US" sz="2800" dirty="0" smtClean="0"/>
              <a:t> </a:t>
            </a:r>
            <a:r>
              <a:rPr lang="en-US" sz="2800" dirty="0" err="1" smtClean="0"/>
              <a:t>și</a:t>
            </a:r>
            <a:r>
              <a:rPr lang="en-US" sz="2800" dirty="0" smtClean="0"/>
              <a:t> </a:t>
            </a:r>
            <a:r>
              <a:rPr lang="en-US" sz="2800" dirty="0" err="1" smtClean="0"/>
              <a:t>eficienței</a:t>
            </a:r>
            <a:r>
              <a:rPr lang="en-US" sz="2800" dirty="0" smtClean="0"/>
              <a:t> </a:t>
            </a:r>
            <a:r>
              <a:rPr lang="en-US" sz="2800" dirty="0" err="1" smtClean="0"/>
              <a:t>educației</a:t>
            </a:r>
            <a:r>
              <a:rPr lang="en-US" sz="2800" dirty="0" smtClean="0"/>
              <a:t> </a:t>
            </a:r>
            <a:r>
              <a:rPr lang="en-US" sz="2800" dirty="0" err="1" smtClean="0"/>
              <a:t>nonformale</a:t>
            </a:r>
            <a:r>
              <a:rPr lang="en-US" sz="2800" dirty="0" smtClean="0"/>
              <a:t> </a:t>
            </a:r>
            <a:r>
              <a:rPr lang="en-US" sz="2800" dirty="0" err="1" smtClean="0"/>
              <a:t>în</a:t>
            </a:r>
            <a:r>
              <a:rPr lang="en-US" sz="2800" dirty="0" smtClean="0"/>
              <a:t> </a:t>
            </a:r>
            <a:r>
              <a:rPr lang="en-US" sz="2800" dirty="0" err="1" smtClean="0"/>
              <a:t>dezvoltarea</a:t>
            </a:r>
            <a:r>
              <a:rPr lang="en-US" sz="2800" dirty="0" smtClean="0"/>
              <a:t> </a:t>
            </a:r>
            <a:r>
              <a:rPr lang="en-US" sz="2800" dirty="0" err="1" smtClean="0"/>
              <a:t>personală</a:t>
            </a:r>
            <a:r>
              <a:rPr lang="en-US" sz="2800" dirty="0" smtClean="0"/>
              <a:t> </a:t>
            </a:r>
            <a:r>
              <a:rPr lang="en-US" sz="2800" dirty="0" err="1" smtClean="0"/>
              <a:t>și</a:t>
            </a:r>
            <a:r>
              <a:rPr lang="en-US" sz="2800" dirty="0" smtClean="0"/>
              <a:t> </a:t>
            </a:r>
            <a:r>
              <a:rPr lang="en-US" sz="2800" dirty="0" err="1" smtClean="0"/>
              <a:t>profesională</a:t>
            </a:r>
            <a:r>
              <a:rPr lang="en-US" sz="2800" dirty="0" smtClean="0"/>
              <a:t> a </a:t>
            </a:r>
            <a:r>
              <a:rPr lang="en-US" sz="2800" dirty="0" err="1" smtClean="0"/>
              <a:t>tinerilor</a:t>
            </a:r>
            <a:r>
              <a:rPr lang="en-US" sz="2800" dirty="0" smtClean="0"/>
              <a:t> </a:t>
            </a:r>
          </a:p>
          <a:p>
            <a:pPr lvl="1">
              <a:buFontTx/>
              <a:buChar char="-"/>
            </a:pPr>
            <a:endParaRPr lang="en-US" sz="2800" dirty="0" smtClean="0"/>
          </a:p>
          <a:p>
            <a:pPr lvl="1"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crearea</a:t>
            </a:r>
            <a:r>
              <a:rPr lang="en-US" sz="2800" dirty="0" smtClean="0"/>
              <a:t> </a:t>
            </a:r>
            <a:r>
              <a:rPr lang="en-US" sz="2800" dirty="0" err="1" smtClean="0"/>
              <a:t>centrelor</a:t>
            </a:r>
            <a:r>
              <a:rPr lang="en-US" sz="2800" dirty="0" smtClean="0"/>
              <a:t> SALTO de </a:t>
            </a:r>
            <a:r>
              <a:rPr lang="en-US" sz="2800" dirty="0" err="1" smtClean="0"/>
              <a:t>resurse</a:t>
            </a:r>
            <a:r>
              <a:rPr lang="en-US" sz="2800" dirty="0" smtClean="0"/>
              <a:t> </a:t>
            </a:r>
            <a:r>
              <a:rPr lang="en-US" sz="2800" dirty="0" err="1" smtClean="0"/>
              <a:t>pentru</a:t>
            </a:r>
            <a:r>
              <a:rPr lang="en-US" sz="2800" dirty="0" smtClean="0"/>
              <a:t> training </a:t>
            </a:r>
            <a:r>
              <a:rPr lang="en-US" sz="2800" dirty="0" err="1" smtClean="0"/>
              <a:t>în</a:t>
            </a:r>
            <a:r>
              <a:rPr lang="en-US" sz="2800" dirty="0" smtClean="0"/>
              <a:t> context </a:t>
            </a:r>
            <a:r>
              <a:rPr lang="en-US" sz="2800" dirty="0" err="1" smtClean="0"/>
              <a:t>nonformal</a:t>
            </a:r>
            <a:r>
              <a:rPr lang="en-US" sz="2800" dirty="0" smtClean="0"/>
              <a:t> – </a:t>
            </a:r>
            <a:r>
              <a:rPr lang="en-US" sz="2800" dirty="0" err="1" smtClean="0"/>
              <a:t>programele</a:t>
            </a:r>
            <a:r>
              <a:rPr lang="en-US" sz="2800" dirty="0" smtClean="0"/>
              <a:t> </a:t>
            </a:r>
            <a:r>
              <a:rPr lang="en-US" sz="2800" dirty="0" err="1" smtClean="0"/>
              <a:t>Tineret</a:t>
            </a:r>
            <a:r>
              <a:rPr lang="en-US" sz="2800" dirty="0" smtClean="0"/>
              <a:t>  </a:t>
            </a:r>
          </a:p>
          <a:p>
            <a:pPr>
              <a:lnSpc>
                <a:spcPct val="80000"/>
              </a:lnSpc>
            </a:pPr>
            <a:endParaRPr lang="ro-RO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ză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5335063" cy="3984625"/>
          </a:xfrm>
          <a:prstGeom prst="rect">
            <a:avLst/>
          </a:prstGeom>
        </p:spPr>
      </p:pic>
      <p:pic>
        <p:nvPicPr>
          <p:cNvPr id="3" name="Picture 2" descr="poză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799" y="685800"/>
            <a:ext cx="4267201" cy="5714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  <a:p>
            <a:r>
              <a:rPr lang="ro-RO" sz="2000" dirty="0" smtClean="0"/>
              <a:t>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936750"/>
            <a:ext cx="5524500" cy="492125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905000"/>
            <a:ext cx="5486400" cy="44667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3963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IKAB  - The Institute for Applied Communication Research in Non-formal Education, Bonn, 2003 – </a:t>
            </a:r>
            <a:r>
              <a:rPr lang="en-US" sz="1200" u="sng" dirty="0" smtClean="0">
                <a:hlinkClick r:id="rId4"/>
              </a:rPr>
              <a:t>www.ikab.de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52328"/>
            <a:ext cx="5562600" cy="55056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943600"/>
            <a:ext cx="281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u="sng" dirty="0" smtClean="0">
                <a:hlinkClick r:id="rId3"/>
              </a:rPr>
              <a:t>http://www.infed.org/biblio/b-nonfor.htm</a:t>
            </a:r>
            <a:endParaRPr lang="en-US" sz="1200" u="sng" dirty="0" smtClean="0"/>
          </a:p>
          <a:p>
            <a:r>
              <a:rPr lang="en-US" sz="1200" dirty="0" smtClean="0"/>
              <a:t> - The </a:t>
            </a:r>
            <a:r>
              <a:rPr lang="en-US" sz="1200" dirty="0" err="1" smtClean="0"/>
              <a:t>Encyclopaedia</a:t>
            </a:r>
            <a:r>
              <a:rPr lang="en-US" sz="1200" dirty="0" smtClean="0"/>
              <a:t> of Informal Education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600200"/>
            <a:ext cx="69342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  <a:p>
            <a:pPr>
              <a:buFontTx/>
              <a:buChar char="-"/>
            </a:pPr>
            <a:r>
              <a:rPr lang="en-US" sz="2400" dirty="0" smtClean="0"/>
              <a:t>  </a:t>
            </a:r>
            <a:r>
              <a:rPr lang="en-US" sz="2400" dirty="0" err="1" smtClean="0"/>
              <a:t>Rezolvă</a:t>
            </a:r>
            <a:r>
              <a:rPr lang="en-US" sz="2400" dirty="0" smtClean="0"/>
              <a:t> </a:t>
            </a:r>
            <a:r>
              <a:rPr lang="en-US" sz="2400" dirty="0" err="1" smtClean="0"/>
              <a:t>probleme</a:t>
            </a:r>
            <a:r>
              <a:rPr lang="en-US" sz="2400" dirty="0" smtClean="0"/>
              <a:t> </a:t>
            </a:r>
            <a:r>
              <a:rPr lang="en-US" sz="2400" dirty="0" err="1" smtClean="0"/>
              <a:t>sociale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000" dirty="0" err="1" smtClean="0"/>
              <a:t>Integrarea</a:t>
            </a:r>
            <a:r>
              <a:rPr lang="en-US" sz="2000" dirty="0" smtClean="0"/>
              <a:t> </a:t>
            </a:r>
            <a:r>
              <a:rPr lang="en-US" sz="2000" dirty="0" err="1" smtClean="0"/>
              <a:t>grupurilor</a:t>
            </a:r>
            <a:r>
              <a:rPr lang="en-US" sz="2000" dirty="0" smtClean="0"/>
              <a:t> </a:t>
            </a:r>
            <a:r>
              <a:rPr lang="en-US" sz="2000" dirty="0" err="1" smtClean="0"/>
              <a:t>dezavantajate</a:t>
            </a:r>
            <a:r>
              <a:rPr lang="en-US" sz="2000" dirty="0" smtClean="0"/>
              <a:t> </a:t>
            </a:r>
          </a:p>
          <a:p>
            <a:pPr lvl="1"/>
            <a:endParaRPr lang="en-US" sz="2000" dirty="0" smtClean="0"/>
          </a:p>
          <a:p>
            <a:pPr lvl="1"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Problematici</a:t>
            </a:r>
            <a:r>
              <a:rPr lang="en-US" sz="2000" dirty="0" smtClean="0"/>
              <a:t> </a:t>
            </a:r>
            <a:r>
              <a:rPr lang="en-US" sz="2000" dirty="0" err="1" smtClean="0"/>
              <a:t>precum</a:t>
            </a:r>
            <a:r>
              <a:rPr lang="en-US" sz="2000" dirty="0" smtClean="0"/>
              <a:t> </a:t>
            </a:r>
            <a:r>
              <a:rPr lang="en-US" sz="2000" dirty="0" err="1" smtClean="0"/>
              <a:t>absenteism</a:t>
            </a:r>
            <a:r>
              <a:rPr lang="en-US" sz="2000" dirty="0" smtClean="0"/>
              <a:t>, abandon </a:t>
            </a:r>
            <a:r>
              <a:rPr lang="en-US" sz="2000" dirty="0" err="1" smtClean="0"/>
              <a:t>școlar</a:t>
            </a:r>
            <a:r>
              <a:rPr lang="en-US" sz="2000" dirty="0" smtClean="0"/>
              <a:t>, </a:t>
            </a:r>
            <a:r>
              <a:rPr lang="en-US" sz="2000" dirty="0" err="1" smtClean="0"/>
              <a:t>violență</a:t>
            </a:r>
            <a:r>
              <a:rPr lang="en-US" sz="2000" dirty="0" smtClean="0"/>
              <a:t>, </a:t>
            </a:r>
            <a:r>
              <a:rPr lang="en-US" sz="2000" dirty="0" err="1" smtClean="0"/>
              <a:t>slaba</a:t>
            </a:r>
            <a:r>
              <a:rPr lang="en-US" sz="2000" dirty="0" smtClean="0"/>
              <a:t> </a:t>
            </a:r>
            <a:r>
              <a:rPr lang="en-US" sz="2000" dirty="0" err="1" smtClean="0"/>
              <a:t>participare</a:t>
            </a:r>
            <a:r>
              <a:rPr lang="en-US" sz="2000" dirty="0" smtClean="0"/>
              <a:t> la </a:t>
            </a:r>
            <a:r>
              <a:rPr lang="en-US" sz="2000" dirty="0" err="1" smtClean="0"/>
              <a:t>educație</a:t>
            </a:r>
            <a:r>
              <a:rPr lang="en-US" sz="2000" dirty="0" smtClean="0"/>
              <a:t>  </a:t>
            </a:r>
            <a:endParaRPr lang="en-US" sz="2000" dirty="0" smtClean="0"/>
          </a:p>
          <a:p>
            <a:pPr lvl="1"/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err="1" smtClean="0"/>
              <a:t>Asigură</a:t>
            </a:r>
            <a:r>
              <a:rPr lang="en-US" sz="2000" dirty="0" smtClean="0"/>
              <a:t> </a:t>
            </a:r>
            <a:r>
              <a:rPr lang="en-US" sz="2000" dirty="0" smtClean="0"/>
              <a:t>un </a:t>
            </a:r>
            <a:r>
              <a:rPr lang="en-US" sz="2000" dirty="0" err="1" smtClean="0"/>
              <a:t>cadru</a:t>
            </a:r>
            <a:r>
              <a:rPr lang="en-US" sz="2000" dirty="0" smtClean="0"/>
              <a:t> de </a:t>
            </a:r>
            <a:r>
              <a:rPr lang="en-US" sz="2000" dirty="0" err="1" smtClean="0"/>
              <a:t>cooperare</a:t>
            </a:r>
            <a:r>
              <a:rPr lang="en-US" sz="2000" dirty="0" smtClean="0"/>
              <a:t>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dezvoltare</a:t>
            </a:r>
            <a:r>
              <a:rPr lang="en-US" sz="2000" dirty="0" smtClean="0"/>
              <a:t> la </a:t>
            </a:r>
            <a:r>
              <a:rPr lang="en-US" sz="2000" dirty="0" err="1" smtClean="0"/>
              <a:t>nivel</a:t>
            </a:r>
            <a:r>
              <a:rPr lang="en-US" sz="2000" dirty="0" smtClean="0"/>
              <a:t> de </a:t>
            </a:r>
            <a:r>
              <a:rPr lang="en-US" sz="2000" dirty="0" err="1" smtClean="0"/>
              <a:t>comunitate</a:t>
            </a:r>
            <a:endParaRPr lang="en-US" sz="2000" dirty="0" smtClean="0"/>
          </a:p>
          <a:p>
            <a:pPr lvl="1"/>
            <a:r>
              <a:rPr lang="en-US" sz="2000" dirty="0" smtClean="0"/>
              <a:t> </a:t>
            </a:r>
          </a:p>
          <a:p>
            <a:pPr lvl="1">
              <a:buFontTx/>
              <a:buChar char="-"/>
            </a:pPr>
            <a:r>
              <a:rPr lang="en-US" sz="2000" dirty="0" err="1" smtClean="0"/>
              <a:t>Asigură</a:t>
            </a:r>
            <a:r>
              <a:rPr lang="en-US" sz="2000" dirty="0" smtClean="0"/>
              <a:t> </a:t>
            </a:r>
            <a:r>
              <a:rPr lang="en-US" sz="2000" dirty="0" err="1" smtClean="0"/>
              <a:t>eficiența</a:t>
            </a:r>
            <a:r>
              <a:rPr lang="en-US" sz="2000" dirty="0" smtClean="0"/>
              <a:t> </a:t>
            </a:r>
            <a:r>
              <a:rPr lang="en-US" sz="2000" dirty="0" err="1" smtClean="0"/>
              <a:t>învățării</a:t>
            </a:r>
            <a:r>
              <a:rPr lang="en-US" sz="2000" dirty="0" smtClean="0"/>
              <a:t> </a:t>
            </a:r>
            <a:r>
              <a:rPr lang="en-US" sz="2000" dirty="0" err="1" smtClean="0"/>
              <a:t>prin</a:t>
            </a:r>
            <a:r>
              <a:rPr lang="en-US" sz="2000" dirty="0" smtClean="0"/>
              <a:t> </a:t>
            </a:r>
            <a:r>
              <a:rPr lang="en-US" sz="2000" dirty="0" err="1" smtClean="0"/>
              <a:t>apelul</a:t>
            </a:r>
            <a:r>
              <a:rPr lang="en-US" sz="2000" dirty="0" smtClean="0"/>
              <a:t> la </a:t>
            </a:r>
            <a:r>
              <a:rPr lang="en-US" sz="2000" dirty="0" err="1" smtClean="0"/>
              <a:t>teorii</a:t>
            </a:r>
            <a:r>
              <a:rPr lang="en-US" sz="2000" dirty="0" smtClean="0"/>
              <a:t> ale </a:t>
            </a:r>
            <a:r>
              <a:rPr lang="en-US" sz="2000" dirty="0" err="1" smtClean="0"/>
              <a:t>învățării</a:t>
            </a:r>
            <a:r>
              <a:rPr lang="en-US" sz="2000" dirty="0" smtClean="0"/>
              <a:t> care </a:t>
            </a:r>
            <a:r>
              <a:rPr lang="en-US" sz="2000" dirty="0" err="1" smtClean="0"/>
              <a:t>implică</a:t>
            </a:r>
            <a:r>
              <a:rPr lang="en-US" sz="2000" dirty="0" smtClean="0"/>
              <a:t> </a:t>
            </a:r>
            <a:r>
              <a:rPr lang="en-US" sz="2000" i="1" dirty="0" smtClean="0"/>
              <a:t>learning by doing, </a:t>
            </a:r>
            <a:r>
              <a:rPr lang="en-US" sz="2000" i="1" dirty="0" err="1" smtClean="0"/>
              <a:t>învățarea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prin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experiență</a:t>
            </a:r>
            <a:r>
              <a:rPr lang="en-US" sz="2000" i="1" dirty="0" smtClean="0"/>
              <a:t> - </a:t>
            </a:r>
            <a:r>
              <a:rPr lang="en-US" sz="2000" dirty="0" err="1" smtClean="0"/>
              <a:t>școala</a:t>
            </a:r>
            <a:r>
              <a:rPr lang="en-US" sz="2000" dirty="0" smtClean="0"/>
              <a:t> </a:t>
            </a:r>
            <a:r>
              <a:rPr lang="en-US" sz="2000" dirty="0" err="1" smtClean="0"/>
              <a:t>constructivistă</a:t>
            </a:r>
            <a:r>
              <a:rPr lang="en-US" sz="2000" dirty="0" smtClean="0"/>
              <a:t>  </a:t>
            </a:r>
          </a:p>
          <a:p>
            <a:pPr>
              <a:lnSpc>
                <a:spcPct val="80000"/>
              </a:lnSpc>
            </a:pPr>
            <a:endParaRPr lang="ro-RO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2">
            <a:lum/>
          </a:blip>
          <a:srcRect/>
          <a:stretch>
            <a:fillRect t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fapt</a:t>
            </a:r>
            <a:r>
              <a:rPr lang="en-US" sz="2400" dirty="0" smtClean="0"/>
              <a:t>, </a:t>
            </a:r>
            <a:r>
              <a:rPr lang="en-US" sz="2400" dirty="0" err="1" smtClean="0"/>
              <a:t>înseamnă</a:t>
            </a:r>
            <a:r>
              <a:rPr lang="en-US" sz="2400" dirty="0" smtClean="0"/>
              <a:t> </a:t>
            </a:r>
            <a:r>
              <a:rPr lang="en-US" sz="2400" dirty="0" err="1" smtClean="0"/>
              <a:t>o</a:t>
            </a:r>
            <a:r>
              <a:rPr lang="en-US" sz="2400" dirty="0" smtClean="0"/>
              <a:t> </a:t>
            </a:r>
            <a:r>
              <a:rPr lang="en-US" sz="2400" dirty="0" err="1" smtClean="0"/>
              <a:t>schimbare</a:t>
            </a:r>
            <a:r>
              <a:rPr lang="en-US" sz="2400" dirty="0" smtClean="0"/>
              <a:t> de </a:t>
            </a:r>
            <a:r>
              <a:rPr lang="en-US" sz="2400" dirty="0" err="1" smtClean="0"/>
              <a:t>paradigmă</a:t>
            </a:r>
            <a:r>
              <a:rPr lang="en-US" sz="2400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Centrare</a:t>
            </a:r>
            <a:r>
              <a:rPr lang="en-US" sz="2400" dirty="0" smtClean="0"/>
              <a:t> </a:t>
            </a:r>
            <a:r>
              <a:rPr lang="en-US" sz="2400" dirty="0" err="1" smtClean="0"/>
              <a:t>autentică</a:t>
            </a:r>
            <a:r>
              <a:rPr lang="en-US" sz="2400" dirty="0" smtClean="0"/>
              <a:t> </a:t>
            </a:r>
            <a:r>
              <a:rPr lang="en-US" sz="2400" dirty="0" err="1" smtClean="0"/>
              <a:t>pe</a:t>
            </a:r>
            <a:r>
              <a:rPr lang="en-US" sz="2400" dirty="0" smtClean="0"/>
              <a:t> </a:t>
            </a:r>
            <a:r>
              <a:rPr lang="en-US" sz="2400" dirty="0" err="1" smtClean="0"/>
              <a:t>elev</a:t>
            </a:r>
            <a:r>
              <a:rPr lang="en-US" sz="2400" dirty="0" smtClean="0"/>
              <a:t> – </a:t>
            </a:r>
            <a:r>
              <a:rPr lang="en-US" sz="2400" dirty="0" err="1" smtClean="0"/>
              <a:t>eliminarea</a:t>
            </a:r>
            <a:r>
              <a:rPr lang="en-US" sz="2400" dirty="0" smtClean="0"/>
              <a:t> </a:t>
            </a:r>
            <a:r>
              <a:rPr lang="en-US" sz="2400" dirty="0" err="1" smtClean="0"/>
              <a:t>mesajului</a:t>
            </a:r>
            <a:r>
              <a:rPr lang="en-US" sz="2400" dirty="0" smtClean="0"/>
              <a:t> </a:t>
            </a:r>
            <a:r>
              <a:rPr lang="en-US" sz="2400" dirty="0" err="1" smtClean="0"/>
              <a:t>duplicitar</a:t>
            </a:r>
            <a:r>
              <a:rPr lang="en-US" sz="2400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învățare</a:t>
            </a:r>
            <a:r>
              <a:rPr lang="en-US" sz="2400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grup</a:t>
            </a:r>
            <a:r>
              <a:rPr lang="en-US" sz="2400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dirty="0" smtClean="0"/>
              <a:t> a </a:t>
            </a:r>
            <a:r>
              <a:rPr lang="en-US" sz="2400" dirty="0" err="1" smtClean="0"/>
              <a:t>răspunde</a:t>
            </a:r>
            <a:r>
              <a:rPr lang="en-US" sz="2400" dirty="0" smtClean="0"/>
              <a:t> </a:t>
            </a:r>
            <a:r>
              <a:rPr lang="en-US" sz="2400" dirty="0" err="1" smtClean="0"/>
              <a:t>nevoilor</a:t>
            </a:r>
            <a:r>
              <a:rPr lang="en-US" sz="2400" dirty="0" smtClean="0"/>
              <a:t> de </a:t>
            </a:r>
            <a:r>
              <a:rPr lang="en-US" sz="2400" dirty="0" err="1" smtClean="0"/>
              <a:t>învățare</a:t>
            </a:r>
            <a:r>
              <a:rPr lang="en-US" sz="2400" dirty="0" smtClean="0"/>
              <a:t> ale </a:t>
            </a:r>
            <a:r>
              <a:rPr lang="en-US" sz="2400" dirty="0" err="1" smtClean="0"/>
              <a:t>celui</a:t>
            </a:r>
            <a:r>
              <a:rPr lang="en-US" sz="2400" dirty="0" smtClean="0"/>
              <a:t> care </a:t>
            </a:r>
            <a:r>
              <a:rPr lang="en-US" sz="2400" dirty="0" err="1" smtClean="0"/>
              <a:t>învață</a:t>
            </a:r>
            <a:r>
              <a:rPr lang="en-US" sz="2400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cariere</a:t>
            </a:r>
            <a:r>
              <a:rPr lang="en-US" sz="2400" dirty="0" smtClean="0"/>
              <a:t> </a:t>
            </a:r>
            <a:r>
              <a:rPr lang="en-US" sz="2400" dirty="0" err="1" smtClean="0"/>
              <a:t>educaționale</a:t>
            </a:r>
            <a:r>
              <a:rPr lang="en-US" sz="2400" dirty="0" smtClean="0"/>
              <a:t> </a:t>
            </a:r>
            <a:r>
              <a:rPr lang="en-US" sz="2400" dirty="0" err="1" smtClean="0"/>
              <a:t>și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profesionale</a:t>
            </a:r>
            <a:r>
              <a:rPr lang="en-US" sz="2400" dirty="0" smtClean="0"/>
              <a:t> non-</a:t>
            </a:r>
            <a:r>
              <a:rPr lang="en-US" sz="2400" dirty="0" err="1" smtClean="0"/>
              <a:t>lineare</a:t>
            </a:r>
            <a:r>
              <a:rPr lang="en-US" sz="2400" dirty="0" smtClean="0"/>
              <a:t>, ne-</a:t>
            </a:r>
            <a:r>
              <a:rPr lang="en-US" sz="2400" dirty="0" err="1" smtClean="0"/>
              <a:t>prestabilite</a:t>
            </a:r>
            <a:endParaRPr lang="en-US" sz="2400" dirty="0" smtClean="0"/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mai</a:t>
            </a:r>
            <a:r>
              <a:rPr lang="en-US" sz="2400" dirty="0" smtClean="0"/>
              <a:t> </a:t>
            </a:r>
            <a:r>
              <a:rPr lang="en-US" sz="2400" dirty="0" err="1" smtClean="0"/>
              <a:t>puțin</a:t>
            </a:r>
            <a:r>
              <a:rPr lang="en-US" sz="2400" dirty="0" smtClean="0"/>
              <a:t> control, </a:t>
            </a:r>
            <a:r>
              <a:rPr lang="en-US" sz="2400" dirty="0" err="1" smtClean="0"/>
              <a:t>mai</a:t>
            </a:r>
            <a:r>
              <a:rPr lang="en-US" sz="2400" dirty="0" smtClean="0"/>
              <a:t> </a:t>
            </a:r>
            <a:r>
              <a:rPr lang="en-US" sz="2400" dirty="0" err="1" smtClean="0"/>
              <a:t>mult</a:t>
            </a:r>
            <a:r>
              <a:rPr lang="en-US" sz="2400" dirty="0" smtClean="0"/>
              <a:t> </a:t>
            </a:r>
            <a:r>
              <a:rPr lang="en-US" sz="2400" i="1" dirty="0" err="1" smtClean="0"/>
              <a:t>lidership</a:t>
            </a:r>
            <a:r>
              <a:rPr lang="en-US" sz="2400" i="1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i="1" dirty="0" smtClean="0"/>
              <a:t> </a:t>
            </a:r>
            <a:r>
              <a:rPr lang="en-US" sz="2400" i="1" dirty="0" err="1" smtClean="0"/>
              <a:t>dezvoltare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durabilă</a:t>
            </a:r>
            <a:r>
              <a:rPr lang="en-US" sz="2400" i="1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educație</a:t>
            </a:r>
            <a:r>
              <a:rPr lang="en-US" sz="2400" dirty="0" smtClean="0"/>
              <a:t> </a:t>
            </a:r>
            <a:r>
              <a:rPr lang="en-US" sz="2400" dirty="0" err="1" smtClean="0"/>
              <a:t>și</a:t>
            </a:r>
            <a:r>
              <a:rPr lang="en-US" sz="2400" dirty="0" smtClean="0"/>
              <a:t> </a:t>
            </a:r>
            <a:r>
              <a:rPr lang="en-US" sz="2400" dirty="0" err="1" smtClean="0"/>
              <a:t>formare</a:t>
            </a:r>
            <a:r>
              <a:rPr lang="en-US" sz="2400" dirty="0" smtClean="0"/>
              <a:t> </a:t>
            </a:r>
          </a:p>
          <a:p>
            <a:pPr lvl="1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formare</a:t>
            </a:r>
            <a:r>
              <a:rPr lang="en-US" sz="2400" dirty="0" smtClean="0"/>
              <a:t> </a:t>
            </a:r>
            <a:r>
              <a:rPr lang="en-US" sz="2400" dirty="0" err="1" smtClean="0"/>
              <a:t>reală</a:t>
            </a:r>
            <a:r>
              <a:rPr lang="en-US" sz="2400" dirty="0" smtClean="0"/>
              <a:t> a </a:t>
            </a:r>
            <a:r>
              <a:rPr lang="en-US" sz="2400" dirty="0" err="1" smtClean="0"/>
              <a:t>cadrelor</a:t>
            </a:r>
            <a:r>
              <a:rPr lang="en-US" sz="2400" dirty="0" smtClean="0"/>
              <a:t> </a:t>
            </a:r>
            <a:r>
              <a:rPr lang="en-US" sz="2400" dirty="0" err="1" smtClean="0"/>
              <a:t>didactice</a:t>
            </a:r>
            <a:r>
              <a:rPr lang="en-US" sz="2400" dirty="0" smtClean="0"/>
              <a:t> </a:t>
            </a:r>
          </a:p>
          <a:p>
            <a:pPr>
              <a:lnSpc>
                <a:spcPct val="80000"/>
              </a:lnSpc>
            </a:pPr>
            <a:endParaRPr lang="ro-RO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smtClean="0"/>
              <a:t>Să </a:t>
            </a:r>
            <a:r>
              <a:rPr lang="en-US" sz="2800" dirty="0" err="1" smtClean="0"/>
              <a:t>înțelegem</a:t>
            </a:r>
            <a:r>
              <a:rPr lang="en-US" sz="2800" dirty="0" smtClean="0"/>
              <a:t> </a:t>
            </a:r>
            <a:r>
              <a:rPr lang="en-US" sz="2800" dirty="0" err="1" smtClean="0"/>
              <a:t>ce</a:t>
            </a:r>
            <a:r>
              <a:rPr lang="en-US" sz="2800" dirty="0" smtClean="0"/>
              <a:t> se </a:t>
            </a:r>
            <a:r>
              <a:rPr lang="en-US" sz="2800" dirty="0" err="1" smtClean="0"/>
              <a:t>întâmplă</a:t>
            </a:r>
            <a:r>
              <a:rPr lang="en-US" sz="2800" dirty="0" smtClean="0"/>
              <a:t> </a:t>
            </a:r>
            <a:r>
              <a:rPr lang="en-US" sz="2800" dirty="0" err="1" smtClean="0"/>
              <a:t>acum</a:t>
            </a:r>
            <a:endParaRPr lang="en-US" sz="2800" dirty="0" smtClean="0"/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sa de lem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6096000" cy="7033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74320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știm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despre</a:t>
            </a:r>
            <a:r>
              <a:rPr lang="en-US" sz="2800" b="1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321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hool kills ide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7200"/>
            <a:ext cx="75184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ublic 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copera wild li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447800"/>
            <a:ext cx="5356319" cy="4000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5638800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smtClean="0"/>
              <a:t>85 </a:t>
            </a:r>
            <a:r>
              <a:rPr lang="en-US" sz="2000" dirty="0" smtClean="0"/>
              <a:t>likes </a:t>
            </a:r>
            <a:r>
              <a:rPr lang="en-US" sz="2000" dirty="0" err="1" smtClean="0"/>
              <a:t>și</a:t>
            </a:r>
            <a:r>
              <a:rPr lang="en-US" sz="2000" dirty="0" smtClean="0"/>
              <a:t> </a:t>
            </a:r>
            <a:r>
              <a:rPr lang="en-US" sz="2000" dirty="0" smtClean="0"/>
              <a:t>57</a:t>
            </a:r>
            <a:r>
              <a:rPr lang="en-US" sz="2000" dirty="0" smtClean="0"/>
              <a:t> </a:t>
            </a:r>
            <a:r>
              <a:rPr lang="en-US" sz="2000" dirty="0" smtClean="0"/>
              <a:t>shares </a:t>
            </a:r>
            <a:r>
              <a:rPr lang="en-US" sz="2000" dirty="0" err="1" smtClean="0"/>
              <a:t>pe</a:t>
            </a:r>
            <a:r>
              <a:rPr lang="en-US" sz="2000" dirty="0" smtClean="0"/>
              <a:t> </a:t>
            </a:r>
            <a:r>
              <a:rPr lang="en-US" sz="2000" dirty="0" err="1" smtClean="0"/>
              <a:t>Facebook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câteva</a:t>
            </a:r>
            <a:r>
              <a:rPr lang="en-US" sz="2000" dirty="0" smtClean="0"/>
              <a:t> </a:t>
            </a:r>
            <a:r>
              <a:rPr lang="en-US" sz="2000" dirty="0" smtClean="0"/>
              <a:t>ore – un text de </a:t>
            </a:r>
            <a:r>
              <a:rPr lang="en-US" sz="2000" dirty="0" err="1" smtClean="0"/>
              <a:t>discurs</a:t>
            </a:r>
            <a:r>
              <a:rPr lang="en-US" sz="2000" dirty="0" smtClean="0"/>
              <a:t> </a:t>
            </a:r>
            <a:r>
              <a:rPr lang="en-US" sz="2000" dirty="0" err="1" smtClean="0"/>
              <a:t>acceptat</a:t>
            </a:r>
            <a:r>
              <a:rPr lang="en-US" sz="2000" dirty="0" smtClean="0"/>
              <a:t> </a:t>
            </a:r>
          </a:p>
          <a:p>
            <a:pPr>
              <a:buFontTx/>
              <a:buChar char="-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err="1" smtClean="0"/>
              <a:t>Schimbând</a:t>
            </a:r>
            <a:r>
              <a:rPr lang="en-US" sz="2800" dirty="0" smtClean="0"/>
              <a:t> </a:t>
            </a:r>
            <a:r>
              <a:rPr lang="en-US" sz="2800" dirty="0" err="1" smtClean="0"/>
              <a:t>direcția</a:t>
            </a:r>
            <a:r>
              <a:rPr lang="en-US" sz="2800" dirty="0" smtClean="0"/>
              <a:t>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3" name="Picture 2" descr="back to normal 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502833"/>
            <a:ext cx="4016375" cy="5355167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2971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err="1" smtClean="0"/>
              <a:t>Asimilând</a:t>
            </a:r>
            <a:r>
              <a:rPr lang="en-US" sz="2800" dirty="0" smtClean="0"/>
              <a:t> </a:t>
            </a:r>
            <a:r>
              <a:rPr lang="en-US" sz="2800" dirty="0" err="1" smtClean="0"/>
              <a:t>noile</a:t>
            </a:r>
            <a:r>
              <a:rPr lang="en-US" sz="2800" dirty="0" smtClean="0"/>
              <a:t> </a:t>
            </a:r>
            <a:r>
              <a:rPr lang="en-US" sz="2800" dirty="0" err="1" smtClean="0"/>
              <a:t>înțelegeri</a:t>
            </a:r>
            <a:r>
              <a:rPr lang="en-US" sz="2800" dirty="0" smtClean="0"/>
              <a:t> </a:t>
            </a:r>
            <a:r>
              <a:rPr lang="en-US" sz="2800" dirty="0" err="1" smtClean="0"/>
              <a:t>privind</a:t>
            </a:r>
            <a:r>
              <a:rPr lang="en-US" sz="2800" dirty="0" smtClean="0"/>
              <a:t> </a:t>
            </a:r>
            <a:r>
              <a:rPr lang="en-US" sz="2800" dirty="0" err="1" smtClean="0"/>
              <a:t>învățarea</a:t>
            </a:r>
            <a:r>
              <a:rPr lang="en-US" sz="2800" dirty="0" smtClean="0"/>
              <a:t> </a:t>
            </a:r>
            <a:r>
              <a:rPr lang="en-US" sz="2800" dirty="0" err="1" smtClean="0"/>
              <a:t>și</a:t>
            </a:r>
            <a:r>
              <a:rPr lang="en-US" sz="2800" dirty="0" smtClean="0"/>
              <a:t> </a:t>
            </a:r>
            <a:r>
              <a:rPr lang="en-US" sz="2800" dirty="0" err="1" smtClean="0"/>
              <a:t>legătura</a:t>
            </a:r>
            <a:r>
              <a:rPr lang="en-US" sz="2800" dirty="0" smtClean="0"/>
              <a:t> cu </a:t>
            </a:r>
            <a:r>
              <a:rPr lang="en-US" sz="2800" dirty="0" err="1" smtClean="0"/>
              <a:t>viața</a:t>
            </a:r>
            <a:r>
              <a:rPr lang="en-US" sz="2800" dirty="0" smtClean="0"/>
              <a:t> </a:t>
            </a:r>
            <a:r>
              <a:rPr lang="en-US" sz="2800" dirty="0" err="1" smtClean="0"/>
              <a:t>reală</a:t>
            </a:r>
            <a:r>
              <a:rPr lang="en-US" sz="2800" dirty="0" smtClean="0"/>
              <a:t>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3" name="Picture 2" descr="culori-discipline-via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778001"/>
            <a:ext cx="5714999" cy="5079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29718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err="1" smtClean="0"/>
              <a:t>provocările</a:t>
            </a:r>
            <a:r>
              <a:rPr lang="en-US" sz="2800" dirty="0" smtClean="0"/>
              <a:t> </a:t>
            </a:r>
            <a:r>
              <a:rPr lang="en-US" sz="2800" dirty="0" err="1" smtClean="0"/>
              <a:t>societății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de </a:t>
            </a:r>
            <a:r>
              <a:rPr lang="en-US" sz="2800" dirty="0" err="1" smtClean="0"/>
              <a:t>mâine</a:t>
            </a:r>
            <a:r>
              <a:rPr lang="en-US" sz="2800" dirty="0" smtClean="0"/>
              <a:t>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3" name="Content Placeholder 3" descr="books-what is this?.jpg"/>
          <p:cNvPicPr>
            <a:picLocks noChangeAspect="1"/>
          </p:cNvPicPr>
          <p:nvPr/>
        </p:nvPicPr>
        <p:blipFill>
          <a:blip r:embed="rId2"/>
          <a:srcRect l="-22227" r="-22227"/>
          <a:stretch>
            <a:fillRect/>
          </a:stretch>
        </p:blipFill>
        <p:spPr>
          <a:xfrm>
            <a:off x="2119754" y="2209800"/>
            <a:ext cx="8451865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32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Fiind</a:t>
            </a:r>
            <a:r>
              <a:rPr lang="en-US" sz="2000" dirty="0" smtClean="0"/>
              <a:t> </a:t>
            </a:r>
            <a:r>
              <a:rPr lang="en-US" sz="2000" dirty="0" err="1" smtClean="0"/>
              <a:t>conștienți</a:t>
            </a:r>
            <a:r>
              <a:rPr lang="en-US" sz="2000" dirty="0" smtClean="0"/>
              <a:t> de </a:t>
            </a:r>
            <a:r>
              <a:rPr lang="en-US" sz="2000" dirty="0" err="1" smtClean="0"/>
              <a:t>realitatea</a:t>
            </a:r>
            <a:r>
              <a:rPr lang="en-US" sz="2000" dirty="0" smtClean="0"/>
              <a:t> </a:t>
            </a:r>
            <a:r>
              <a:rPr lang="en-US" sz="2000" dirty="0" err="1" smtClean="0"/>
              <a:t>zilelor</a:t>
            </a:r>
            <a:r>
              <a:rPr lang="en-US" sz="2000" dirty="0" smtClean="0"/>
              <a:t> </a:t>
            </a:r>
            <a:r>
              <a:rPr lang="en-US" sz="2000" dirty="0" err="1" smtClean="0"/>
              <a:t>noastre</a:t>
            </a:r>
            <a:r>
              <a:rPr lang="en-US" sz="2000" dirty="0" smtClean="0"/>
              <a:t>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4" name="Content Placeholder 5" descr="oricine poate invata.jpg"/>
          <p:cNvPicPr>
            <a:picLocks noChangeAspect="1"/>
          </p:cNvPicPr>
          <p:nvPr/>
        </p:nvPicPr>
        <p:blipFill>
          <a:blip r:embed="rId2"/>
          <a:srcRect t="-26075" b="-26075"/>
          <a:stretch>
            <a:fillRect/>
          </a:stretch>
        </p:blipFill>
        <p:spPr>
          <a:xfrm>
            <a:off x="533400" y="20574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Înțelegere</a:t>
            </a:r>
            <a:r>
              <a:rPr lang="en-US" sz="2800" b="1" dirty="0" smtClean="0"/>
              <a:t> – CUM?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smtClean="0"/>
              <a:t>O </a:t>
            </a:r>
            <a:r>
              <a:rPr lang="en-US" sz="2800" dirty="0" err="1" smtClean="0"/>
              <a:t>perspectivă</a:t>
            </a:r>
            <a:r>
              <a:rPr lang="en-US" sz="2800" dirty="0" smtClean="0"/>
              <a:t> </a:t>
            </a:r>
            <a:r>
              <a:rPr lang="en-US" sz="2800" dirty="0" err="1" smtClean="0"/>
              <a:t>antreprenorială</a:t>
            </a:r>
            <a:r>
              <a:rPr lang="en-US" sz="2800" dirty="0" smtClean="0"/>
              <a:t> (Farrell, 2010)</a:t>
            </a:r>
            <a:r>
              <a:rPr lang="en-US" sz="2000" dirty="0" smtClean="0"/>
              <a:t>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4" name="Picture 3" descr="larry farre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459" y="3276600"/>
            <a:ext cx="6232541" cy="314007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8382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Acțiune/motivare</a:t>
            </a:r>
            <a:r>
              <a:rPr lang="en-US" sz="2800" b="1" dirty="0" smtClean="0"/>
              <a:t> – CE </a:t>
            </a:r>
            <a:r>
              <a:rPr lang="en-US" sz="2800" b="1" dirty="0" err="1" smtClean="0"/>
              <a:t>facem</a:t>
            </a:r>
            <a:r>
              <a:rPr lang="en-US" sz="2800" b="1" dirty="0" smtClean="0"/>
              <a:t>?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800" dirty="0" err="1" smtClean="0"/>
              <a:t>Deja</a:t>
            </a:r>
            <a:r>
              <a:rPr lang="en-US" sz="2800" dirty="0" smtClean="0"/>
              <a:t> </a:t>
            </a:r>
            <a:r>
              <a:rPr lang="en-US" sz="2800" dirty="0" err="1" smtClean="0"/>
              <a:t>s</a:t>
            </a:r>
            <a:r>
              <a:rPr lang="en-US" sz="2800" dirty="0" smtClean="0"/>
              <a:t>-au </a:t>
            </a:r>
            <a:r>
              <a:rPr lang="en-US" sz="2800" dirty="0" err="1" smtClean="0"/>
              <a:t>întâmplat</a:t>
            </a:r>
            <a:r>
              <a:rPr lang="en-US" sz="2800" dirty="0" smtClean="0"/>
              <a:t> </a:t>
            </a:r>
            <a:r>
              <a:rPr lang="en-US" sz="2800" dirty="0" err="1" smtClean="0"/>
              <a:t>inițiative</a:t>
            </a:r>
            <a:r>
              <a:rPr lang="en-US" sz="2800" dirty="0" smtClean="0"/>
              <a:t>, </a:t>
            </a:r>
            <a:r>
              <a:rPr lang="en-US" sz="2800" dirty="0" err="1" smtClean="0"/>
              <a:t>unele</a:t>
            </a:r>
            <a:r>
              <a:rPr lang="en-US" sz="2800" dirty="0" smtClean="0"/>
              <a:t> cu impact major</a:t>
            </a:r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r>
              <a:rPr lang="en-US" sz="2800" dirty="0" err="1" smtClean="0"/>
              <a:t>În</a:t>
            </a:r>
            <a:r>
              <a:rPr lang="en-US" sz="2800" dirty="0" smtClean="0"/>
              <a:t> </a:t>
            </a:r>
            <a:r>
              <a:rPr lang="en-US" sz="2800" dirty="0" err="1" smtClean="0"/>
              <a:t>ianuarie</a:t>
            </a:r>
            <a:r>
              <a:rPr lang="en-US" sz="2800" dirty="0" smtClean="0"/>
              <a:t> 2013 - </a:t>
            </a:r>
            <a:r>
              <a:rPr lang="ro-RO" sz="2800" b="1" dirty="0" smtClean="0"/>
              <a:t>Raport de analiză și recomandări pentru dezvoltarea unei politici publice și a unei strategii pentru susținerea educației non-formale în sistemul educațional</a:t>
            </a:r>
            <a:r>
              <a:rPr lang="en-US" sz="2800" dirty="0" smtClean="0"/>
              <a:t> </a:t>
            </a:r>
          </a:p>
          <a:p>
            <a:pPr algn="r"/>
            <a:r>
              <a:rPr lang="en-US" sz="2000" dirty="0" smtClean="0"/>
              <a:t>(</a:t>
            </a:r>
            <a:r>
              <a:rPr lang="en-US" sz="2000" dirty="0" err="1" smtClean="0"/>
              <a:t>Fundația</a:t>
            </a:r>
            <a:r>
              <a:rPr lang="en-US" sz="2000" dirty="0" smtClean="0"/>
              <a:t> </a:t>
            </a:r>
            <a:r>
              <a:rPr lang="en-US" sz="2000" dirty="0" err="1" smtClean="0"/>
              <a:t>Noi</a:t>
            </a:r>
            <a:r>
              <a:rPr lang="en-US" sz="2000" dirty="0" smtClean="0"/>
              <a:t> </a:t>
            </a:r>
            <a:r>
              <a:rPr lang="en-US" sz="2000" dirty="0" err="1" smtClean="0"/>
              <a:t>Orizonturi</a:t>
            </a:r>
            <a:r>
              <a:rPr lang="en-US" sz="2000" dirty="0" smtClean="0"/>
              <a:t>, </a:t>
            </a:r>
            <a:r>
              <a:rPr lang="en-US" sz="2000" dirty="0" err="1" smtClean="0"/>
              <a:t>Romanina</a:t>
            </a:r>
            <a:r>
              <a:rPr lang="en-US" sz="2000" dirty="0" smtClean="0"/>
              <a:t> – American Foundation)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 algn="ctr">
              <a:buNone/>
            </a:pPr>
            <a:r>
              <a:rPr lang="en-US" sz="4000" dirty="0" smtClean="0"/>
              <a:t>ANPCDEFP: </a:t>
            </a:r>
          </a:p>
          <a:p>
            <a:pPr lvl="0" algn="ctr">
              <a:buNone/>
            </a:pPr>
            <a:r>
              <a:rPr lang="en-US" sz="4000" dirty="0" err="1" smtClean="0"/>
              <a:t>Tineret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Acțiune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LLP </a:t>
            </a:r>
          </a:p>
          <a:p>
            <a:pPr lvl="0" algn="ctr">
              <a:buNone/>
            </a:pPr>
            <a:r>
              <a:rPr lang="en-US" sz="4000" dirty="0" smtClean="0"/>
              <a:t>– </a:t>
            </a:r>
            <a:r>
              <a:rPr lang="en-US" sz="4000" dirty="0" err="1" smtClean="0"/>
              <a:t>o</a:t>
            </a:r>
            <a:r>
              <a:rPr lang="en-US" sz="4000" dirty="0" smtClean="0"/>
              <a:t> </a:t>
            </a:r>
            <a:r>
              <a:rPr lang="en-US" sz="4000" dirty="0" err="1" smtClean="0"/>
              <a:t>abordare</a:t>
            </a:r>
            <a:r>
              <a:rPr lang="en-US" sz="4000" dirty="0" smtClean="0"/>
              <a:t> </a:t>
            </a:r>
            <a:r>
              <a:rPr lang="en-US" sz="4000" dirty="0" err="1" smtClean="0"/>
              <a:t>instituțională</a:t>
            </a:r>
            <a:r>
              <a:rPr lang="en-US" sz="4000" dirty="0" smtClean="0"/>
              <a:t> a </a:t>
            </a:r>
            <a:r>
              <a:rPr lang="en-US" sz="4000" dirty="0" err="1" smtClean="0"/>
              <a:t>educației</a:t>
            </a:r>
            <a:r>
              <a:rPr lang="en-US" sz="4000" dirty="0" smtClean="0"/>
              <a:t> </a:t>
            </a:r>
            <a:r>
              <a:rPr lang="en-US" sz="4000" dirty="0" err="1" smtClean="0"/>
              <a:t>nonformale</a:t>
            </a: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euflagprogryiaro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105400"/>
            <a:ext cx="3733800" cy="1348163"/>
          </a:xfrm>
          <a:prstGeom prst="rect">
            <a:avLst/>
          </a:prstGeom>
        </p:spPr>
      </p:pic>
      <p:pic>
        <p:nvPicPr>
          <p:cNvPr id="7" name="Picture 6" descr="EU_flag_LLP_RO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351" y="5105401"/>
            <a:ext cx="4474338" cy="125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600200"/>
            <a:ext cx="800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 </a:t>
            </a:r>
            <a:r>
              <a:rPr lang="en-US" sz="2800" b="1" dirty="0" err="1" smtClean="0"/>
              <a:t>temă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actuală</a:t>
            </a:r>
            <a:r>
              <a:rPr lang="en-US" sz="2800" b="1" dirty="0" smtClean="0"/>
              <a:t> </a:t>
            </a:r>
          </a:p>
          <a:p>
            <a:endParaRPr lang="en-US" sz="2000" dirty="0" smtClean="0"/>
          </a:p>
          <a:p>
            <a:r>
              <a:rPr lang="en-US" sz="2400" dirty="0" err="1" smtClean="0"/>
              <a:t>Educația</a:t>
            </a:r>
            <a:r>
              <a:rPr lang="en-US" sz="2400" dirty="0" smtClean="0"/>
              <a:t> </a:t>
            </a:r>
            <a:r>
              <a:rPr lang="en-US" sz="2400" dirty="0" err="1" smtClean="0"/>
              <a:t>nonformală</a:t>
            </a:r>
            <a:r>
              <a:rPr lang="en-US" sz="2400" dirty="0" smtClean="0"/>
              <a:t> a </a:t>
            </a:r>
            <a:r>
              <a:rPr lang="en-US" sz="2400" dirty="0" err="1" smtClean="0"/>
              <a:t>devenit</a:t>
            </a:r>
            <a:r>
              <a:rPr lang="en-US" sz="2400" dirty="0" smtClean="0"/>
              <a:t> </a:t>
            </a:r>
            <a:r>
              <a:rPr lang="en-US" sz="2400" dirty="0" err="1" smtClean="0"/>
              <a:t>tema</a:t>
            </a:r>
            <a:r>
              <a:rPr lang="en-US" sz="2400" dirty="0" smtClean="0"/>
              <a:t> </a:t>
            </a:r>
            <a:r>
              <a:rPr lang="en-US" sz="2400" dirty="0" err="1" smtClean="0"/>
              <a:t>predilectă</a:t>
            </a:r>
            <a:r>
              <a:rPr lang="en-US" sz="2400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discursul</a:t>
            </a:r>
            <a:r>
              <a:rPr lang="en-US" sz="2400" dirty="0" smtClean="0"/>
              <a:t> public </a:t>
            </a:r>
            <a:r>
              <a:rPr lang="en-US" sz="2400" dirty="0" err="1" smtClean="0"/>
              <a:t>despre</a:t>
            </a:r>
            <a:r>
              <a:rPr lang="en-US" sz="2400" dirty="0" smtClean="0"/>
              <a:t> </a:t>
            </a:r>
            <a:r>
              <a:rPr lang="en-US" sz="2400" dirty="0" err="1" smtClean="0"/>
              <a:t>reformarea</a:t>
            </a:r>
            <a:r>
              <a:rPr lang="en-US" sz="2400" dirty="0" smtClean="0"/>
              <a:t> </a:t>
            </a:r>
            <a:r>
              <a:rPr lang="en-US" sz="2400" dirty="0" err="1" smtClean="0"/>
              <a:t>sistemelor</a:t>
            </a:r>
            <a:r>
              <a:rPr lang="en-US" sz="2400" dirty="0" smtClean="0"/>
              <a:t> </a:t>
            </a:r>
            <a:r>
              <a:rPr lang="en-US" sz="2400" dirty="0" err="1" smtClean="0"/>
              <a:t>educaționale</a:t>
            </a:r>
            <a:endParaRPr lang="en-US" sz="2400" dirty="0" smtClean="0"/>
          </a:p>
          <a:p>
            <a:r>
              <a:rPr lang="en-US" sz="2400" dirty="0" smtClean="0"/>
              <a:t>– </a:t>
            </a:r>
            <a:r>
              <a:rPr lang="en-US" sz="2400" dirty="0" err="1" smtClean="0"/>
              <a:t>o</a:t>
            </a:r>
            <a:r>
              <a:rPr lang="en-US" sz="2400" dirty="0" smtClean="0"/>
              <a:t> </a:t>
            </a:r>
            <a:r>
              <a:rPr lang="en-US" sz="2400" dirty="0" err="1" smtClean="0"/>
              <a:t>soluție</a:t>
            </a:r>
            <a:r>
              <a:rPr lang="en-US" sz="2400" dirty="0" smtClean="0"/>
              <a:t> </a:t>
            </a:r>
            <a:r>
              <a:rPr lang="en-US" sz="2400" dirty="0" err="1" smtClean="0"/>
              <a:t>pentru</a:t>
            </a:r>
            <a:r>
              <a:rPr lang="en-US" sz="2400" dirty="0" smtClean="0"/>
              <a:t> </a:t>
            </a:r>
            <a:r>
              <a:rPr lang="en-US" sz="2400" dirty="0" err="1" smtClean="0"/>
              <a:t>eficientizarea</a:t>
            </a:r>
            <a:r>
              <a:rPr lang="en-US" sz="2400" dirty="0" smtClean="0"/>
              <a:t> </a:t>
            </a:r>
            <a:r>
              <a:rPr lang="en-US" sz="2400" dirty="0" err="1" smtClean="0"/>
              <a:t>crizei</a:t>
            </a:r>
            <a:r>
              <a:rPr lang="en-US" sz="2400" dirty="0" smtClean="0"/>
              <a:t> din </a:t>
            </a:r>
            <a:r>
              <a:rPr lang="en-US" sz="2400" dirty="0" err="1" smtClean="0"/>
              <a:t>educație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–  </a:t>
            </a:r>
            <a:r>
              <a:rPr lang="en-US" sz="2400" dirty="0" err="1" smtClean="0"/>
              <a:t>panaceu</a:t>
            </a:r>
            <a:r>
              <a:rPr lang="en-US" sz="2400" dirty="0" smtClean="0"/>
              <a:t> ?</a:t>
            </a:r>
          </a:p>
          <a:p>
            <a:endParaRPr lang="en-US" sz="2400" dirty="0" smtClean="0"/>
          </a:p>
          <a:p>
            <a:r>
              <a:rPr lang="en-US" sz="2400" dirty="0" smtClean="0"/>
              <a:t>Este </a:t>
            </a:r>
            <a:r>
              <a:rPr lang="en-US" sz="2400" dirty="0" err="1" smtClean="0"/>
              <a:t>locul</a:t>
            </a:r>
            <a:r>
              <a:rPr lang="en-US" sz="2400" dirty="0" smtClean="0"/>
              <a:t> </a:t>
            </a:r>
            <a:r>
              <a:rPr lang="en-US" sz="2400" dirty="0" err="1" smtClean="0"/>
              <a:t>unde</a:t>
            </a:r>
            <a:r>
              <a:rPr lang="en-US" sz="2400" dirty="0" smtClean="0"/>
              <a:t> ”</a:t>
            </a:r>
            <a:r>
              <a:rPr lang="en-US" sz="2400" dirty="0" err="1" smtClean="0"/>
              <a:t>fugim</a:t>
            </a:r>
            <a:r>
              <a:rPr lang="en-US" sz="2400" dirty="0" smtClean="0"/>
              <a:t> de-</a:t>
            </a:r>
            <a:r>
              <a:rPr lang="en-US" sz="2400" dirty="0" err="1" smtClean="0"/>
              <a:t>acasă</a:t>
            </a:r>
            <a:r>
              <a:rPr lang="en-US" sz="2400" dirty="0" smtClean="0"/>
              <a:t>” </a:t>
            </a:r>
            <a:r>
              <a:rPr lang="en-US" sz="2400" dirty="0" err="1" smtClean="0"/>
              <a:t>când</a:t>
            </a:r>
            <a:r>
              <a:rPr lang="en-US" sz="2400" dirty="0" smtClean="0"/>
              <a:t> nu ne </a:t>
            </a:r>
            <a:r>
              <a:rPr lang="en-US" sz="2400" dirty="0" err="1" smtClean="0"/>
              <a:t>mai</a:t>
            </a:r>
            <a:r>
              <a:rPr lang="en-US" sz="2400" dirty="0" smtClean="0"/>
              <a:t> place </a:t>
            </a:r>
            <a:r>
              <a:rPr lang="en-US" sz="2400" i="1" dirty="0" err="1" smtClean="0"/>
              <a:t>sistemul</a:t>
            </a:r>
            <a:r>
              <a:rPr lang="en-US" sz="2400" i="1" dirty="0" smtClean="0"/>
              <a:t> </a:t>
            </a:r>
            <a:endParaRPr lang="en-US" sz="2400" u="sng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Atingerea</a:t>
            </a:r>
            <a:r>
              <a:rPr lang="en-US" sz="2400" dirty="0" smtClean="0"/>
              <a:t> </a:t>
            </a:r>
            <a:r>
              <a:rPr lang="en-US" sz="2400" dirty="0" err="1" smtClean="0"/>
              <a:t>unui</a:t>
            </a:r>
            <a:r>
              <a:rPr lang="en-US" sz="2400" dirty="0" smtClean="0"/>
              <a:t> </a:t>
            </a:r>
            <a:r>
              <a:rPr lang="en-US" sz="2400" i="1" dirty="0" err="1" smtClean="0"/>
              <a:t>punct</a:t>
            </a:r>
            <a:r>
              <a:rPr lang="en-US" sz="2400" i="1" dirty="0" smtClean="0"/>
              <a:t> critic – </a:t>
            </a:r>
            <a:r>
              <a:rPr lang="en-US" sz="2400" dirty="0" err="1" smtClean="0"/>
              <a:t>o</a:t>
            </a:r>
            <a:r>
              <a:rPr lang="en-US" sz="2400" dirty="0" smtClean="0"/>
              <a:t> </a:t>
            </a:r>
            <a:r>
              <a:rPr lang="en-US" sz="2400" dirty="0" err="1" smtClean="0"/>
              <a:t>folosim</a:t>
            </a:r>
            <a:r>
              <a:rPr lang="en-US" sz="2400" dirty="0" smtClean="0"/>
              <a:t> </a:t>
            </a:r>
            <a:r>
              <a:rPr lang="en-US" sz="2400" dirty="0" err="1" smtClean="0"/>
              <a:t>pentru</a:t>
            </a:r>
            <a:r>
              <a:rPr lang="en-US" sz="2400" dirty="0" smtClean="0"/>
              <a:t> a </a:t>
            </a:r>
            <a:r>
              <a:rPr lang="en-US" sz="2400" dirty="0" err="1" smtClean="0"/>
              <a:t>îmbunătăți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sistemul</a:t>
            </a:r>
            <a:r>
              <a:rPr lang="en-US" sz="2400" dirty="0" smtClean="0"/>
              <a:t> </a:t>
            </a:r>
            <a:r>
              <a:rPr lang="en-US" sz="2400" dirty="0" err="1" smtClean="0"/>
              <a:t>educațional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rămâne</a:t>
            </a:r>
            <a:r>
              <a:rPr lang="en-US" sz="2400" dirty="0" smtClean="0"/>
              <a:t> </a:t>
            </a:r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 err="1" smtClean="0"/>
              <a:t>sfera</a:t>
            </a:r>
            <a:r>
              <a:rPr lang="en-US" sz="2400" dirty="0" smtClean="0"/>
              <a:t> </a:t>
            </a:r>
            <a:r>
              <a:rPr lang="en-US" sz="2400" dirty="0" err="1" smtClean="0"/>
              <a:t>opțiunilor</a:t>
            </a:r>
            <a:r>
              <a:rPr lang="en-US" sz="2400" dirty="0" smtClean="0"/>
              <a:t> </a:t>
            </a:r>
            <a:r>
              <a:rPr lang="en-US" sz="2400" dirty="0" err="1" smtClean="0"/>
              <a:t>personale</a:t>
            </a:r>
            <a:r>
              <a:rPr lang="en-US" sz="2400" dirty="0" smtClean="0"/>
              <a:t> ?  </a:t>
            </a:r>
          </a:p>
          <a:p>
            <a:endParaRPr lang="en-US" sz="2400" dirty="0" smtClean="0"/>
          </a:p>
          <a:p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389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r>
              <a:rPr lang="en-US" sz="4000" dirty="0" err="1" smtClean="0"/>
              <a:t>Recunoașterea</a:t>
            </a:r>
            <a:r>
              <a:rPr lang="en-US" sz="4000" dirty="0" smtClean="0"/>
              <a:t> </a:t>
            </a:r>
          </a:p>
          <a:p>
            <a:pPr lvl="0">
              <a:buNone/>
            </a:pPr>
            <a:r>
              <a:rPr lang="en-US" sz="4000" dirty="0" err="1" smtClean="0"/>
              <a:t>competențelor</a:t>
            </a:r>
            <a:endParaRPr lang="en-US" sz="4000" dirty="0" smtClean="0"/>
          </a:p>
          <a:p>
            <a:pPr lvl="0">
              <a:buNone/>
            </a:pPr>
            <a:r>
              <a:rPr lang="en-US" sz="4000" dirty="0" err="1" smtClean="0"/>
              <a:t>dobândite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</a:p>
          <a:p>
            <a:pPr lvl="0">
              <a:buNone/>
            </a:pPr>
            <a:r>
              <a:rPr lang="en-US" sz="4000" dirty="0" smtClean="0"/>
              <a:t>context </a:t>
            </a:r>
            <a:r>
              <a:rPr lang="en-US" sz="4000" dirty="0" err="1" smtClean="0"/>
              <a:t>nonformal</a:t>
            </a: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09800"/>
            <a:ext cx="4255932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smtClean="0"/>
              <a:t>O </a:t>
            </a:r>
            <a:r>
              <a:rPr lang="en-US" sz="4000" dirty="0" err="1" smtClean="0"/>
              <a:t>axă</a:t>
            </a:r>
            <a:r>
              <a:rPr lang="en-US" sz="4000" dirty="0" smtClean="0"/>
              <a:t> </a:t>
            </a:r>
            <a:r>
              <a:rPr lang="en-US" sz="4000" dirty="0" err="1" smtClean="0"/>
              <a:t>prioritară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domeniul</a:t>
            </a:r>
            <a:r>
              <a:rPr lang="en-US" sz="4000" dirty="0" smtClean="0"/>
              <a:t> </a:t>
            </a:r>
            <a:r>
              <a:rPr lang="en-US" sz="4000" dirty="0" err="1" smtClean="0"/>
              <a:t>tineretului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educației</a:t>
            </a:r>
            <a:r>
              <a:rPr lang="en-US" sz="4000" dirty="0" smtClean="0"/>
              <a:t> </a:t>
            </a:r>
            <a:r>
              <a:rPr lang="en-US" sz="4000" dirty="0" err="1" smtClean="0"/>
              <a:t>nonformale</a:t>
            </a: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982200" cy="787633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000" dirty="0" err="1" smtClean="0"/>
              <a:t>Propunerile</a:t>
            </a:r>
            <a:r>
              <a:rPr lang="en-US" sz="4000" dirty="0" smtClean="0"/>
              <a:t> </a:t>
            </a:r>
            <a:r>
              <a:rPr lang="en-US" sz="4000" dirty="0" err="1" smtClean="0"/>
              <a:t>AmCham</a:t>
            </a:r>
            <a:r>
              <a:rPr lang="en-US" sz="4000" dirty="0" smtClean="0"/>
              <a:t> </a:t>
            </a:r>
          </a:p>
          <a:p>
            <a:pPr algn="ctr">
              <a:buNone/>
            </a:pPr>
            <a:r>
              <a:rPr lang="en-US" sz="3600" dirty="0" err="1" smtClean="0"/>
              <a:t>pentru</a:t>
            </a:r>
            <a:r>
              <a:rPr lang="en-US" sz="3600" dirty="0" smtClean="0"/>
              <a:t> </a:t>
            </a:r>
            <a:r>
              <a:rPr lang="en-US" sz="3600" dirty="0" err="1" smtClean="0"/>
              <a:t>sprijinul</a:t>
            </a:r>
            <a:r>
              <a:rPr lang="en-US" sz="3600" dirty="0" smtClean="0"/>
              <a:t> </a:t>
            </a:r>
            <a:r>
              <a:rPr lang="en-US" sz="3600" dirty="0" err="1" smtClean="0"/>
              <a:t>și</a:t>
            </a:r>
            <a:r>
              <a:rPr lang="en-US" sz="3600" dirty="0" smtClean="0"/>
              <a:t> </a:t>
            </a:r>
            <a:r>
              <a:rPr lang="en-US" sz="3600" dirty="0" err="1" smtClean="0"/>
              <a:t>parteneriatul</a:t>
            </a:r>
            <a:r>
              <a:rPr lang="en-US" sz="3600" dirty="0" smtClean="0"/>
              <a:t> cu </a:t>
            </a:r>
            <a:r>
              <a:rPr lang="en-US" sz="3600" dirty="0" err="1" smtClean="0"/>
              <a:t>Guvernul</a:t>
            </a:r>
            <a:r>
              <a:rPr lang="en-US" sz="3600" dirty="0" smtClean="0"/>
              <a:t> </a:t>
            </a:r>
            <a:r>
              <a:rPr lang="en-US" sz="3600" dirty="0" err="1" smtClean="0"/>
              <a:t>României</a:t>
            </a:r>
            <a:r>
              <a:rPr lang="en-US" sz="3600" dirty="0" smtClean="0"/>
              <a:t> </a:t>
            </a:r>
            <a:r>
              <a:rPr lang="en-US" sz="3600" dirty="0" err="1" smtClean="0"/>
              <a:t>pentru</a:t>
            </a: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 </a:t>
            </a:r>
            <a:r>
              <a:rPr lang="en-US" sz="3600" dirty="0" err="1" smtClean="0"/>
              <a:t>perioada</a:t>
            </a:r>
            <a:r>
              <a:rPr lang="en-US" sz="3600" dirty="0" smtClean="0"/>
              <a:t> de </a:t>
            </a:r>
            <a:r>
              <a:rPr lang="en-US" sz="3600" dirty="0" err="1" smtClean="0"/>
              <a:t>programare</a:t>
            </a:r>
            <a:r>
              <a:rPr lang="en-US" sz="3600" dirty="0" smtClean="0"/>
              <a:t> 2014 – 2020 </a:t>
            </a:r>
            <a:endParaRPr lang="ro-RO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 algn="ctr">
              <a:buNone/>
            </a:pPr>
            <a:r>
              <a:rPr lang="en-US" sz="4000" dirty="0" err="1" smtClean="0"/>
              <a:t>Proiectul</a:t>
            </a:r>
            <a:r>
              <a:rPr lang="en-US" sz="4000" dirty="0" smtClean="0"/>
              <a:t> N.O.N.F.O.R.M.A.L</a:t>
            </a:r>
            <a:r>
              <a:rPr lang="en-US" sz="4000" i="1" dirty="0" smtClean="0"/>
              <a:t>.</a:t>
            </a:r>
            <a:r>
              <a:rPr lang="en-US" sz="4000" i="1" baseline="30000" dirty="0" smtClean="0"/>
              <a:t> </a:t>
            </a: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logo-jpg-tot educat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086705"/>
            <a:ext cx="6040464" cy="3771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r>
              <a:rPr lang="en-US" sz="4000" dirty="0" err="1" smtClean="0"/>
              <a:t>Proiectul</a:t>
            </a:r>
            <a:r>
              <a:rPr lang="en-US" sz="4000" dirty="0" smtClean="0"/>
              <a:t> ”</a:t>
            </a:r>
            <a:r>
              <a:rPr lang="en-US" sz="4000" dirty="0" err="1" smtClean="0"/>
              <a:t>Construcția</a:t>
            </a:r>
            <a:r>
              <a:rPr lang="en-US" sz="4000" dirty="0" smtClean="0"/>
              <a:t> </a:t>
            </a:r>
            <a:r>
              <a:rPr lang="en-US" sz="4000" dirty="0" err="1" smtClean="0"/>
              <a:t>instituției</a:t>
            </a:r>
            <a:endParaRPr lang="en-US" sz="4000" dirty="0" smtClean="0"/>
          </a:p>
          <a:p>
            <a:pPr lvl="0">
              <a:buNone/>
            </a:pPr>
            <a:r>
              <a:rPr lang="en-US" sz="4000" dirty="0" err="1" smtClean="0"/>
              <a:t>Lucrătorul</a:t>
            </a:r>
            <a:r>
              <a:rPr lang="en-US" sz="4000" dirty="0" smtClean="0"/>
              <a:t> de </a:t>
            </a:r>
            <a:r>
              <a:rPr lang="en-US" sz="4000" dirty="0" err="1" smtClean="0"/>
              <a:t>tineret</a:t>
            </a:r>
            <a:r>
              <a:rPr lang="en-US" sz="4000" dirty="0" smtClean="0"/>
              <a:t> </a:t>
            </a:r>
          </a:p>
          <a:p>
            <a:pPr lvl="0">
              <a:buNone/>
            </a:pPr>
            <a:r>
              <a:rPr lang="en-US" sz="4000" dirty="0" err="1" smtClean="0"/>
              <a:t>pentru</a:t>
            </a:r>
            <a:r>
              <a:rPr lang="en-US" sz="4000" dirty="0" smtClean="0"/>
              <a:t> </a:t>
            </a:r>
            <a:r>
              <a:rPr lang="en-US" sz="4000" dirty="0" err="1" smtClean="0"/>
              <a:t>integrarea</a:t>
            </a:r>
            <a:endParaRPr lang="en-US" sz="4000" dirty="0" smtClean="0"/>
          </a:p>
          <a:p>
            <a:pPr lvl="0">
              <a:buNone/>
            </a:pPr>
            <a:r>
              <a:rPr lang="en-US" sz="4000" dirty="0" smtClean="0"/>
              <a:t> </a:t>
            </a:r>
            <a:r>
              <a:rPr lang="en-US" sz="4000" dirty="0" err="1" smtClean="0"/>
              <a:t>tinerilor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societate</a:t>
            </a:r>
            <a:r>
              <a:rPr lang="en-US" sz="4000" dirty="0" smtClean="0"/>
              <a:t>”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278" y="3746500"/>
            <a:ext cx="4207722" cy="311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Concepte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proiecte</a:t>
            </a:r>
            <a:r>
              <a:rPr lang="en-US" sz="4000" dirty="0" smtClean="0"/>
              <a:t> ”</a:t>
            </a:r>
            <a:r>
              <a:rPr lang="en-US" sz="4000" dirty="0" err="1" smtClean="0"/>
              <a:t>punte</a:t>
            </a:r>
            <a:r>
              <a:rPr lang="en-US" sz="4000" dirty="0" smtClean="0"/>
              <a:t>”</a:t>
            </a:r>
          </a:p>
          <a:p>
            <a:pPr lvl="0" algn="ctr">
              <a:buNone/>
            </a:pPr>
            <a:r>
              <a:rPr lang="en-US" sz="4000" dirty="0" err="1" smtClean="0"/>
              <a:t>Abilități</a:t>
            </a:r>
            <a:r>
              <a:rPr lang="en-US" sz="4000" dirty="0" smtClean="0"/>
              <a:t> de </a:t>
            </a:r>
            <a:r>
              <a:rPr lang="en-US" sz="4000" dirty="0" err="1" smtClean="0"/>
              <a:t>viață</a:t>
            </a:r>
            <a:r>
              <a:rPr lang="en-US" sz="4000" dirty="0" smtClean="0"/>
              <a:t> </a:t>
            </a:r>
          </a:p>
          <a:p>
            <a:pPr lvl="0" algn="ctr">
              <a:buNone/>
            </a:pP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</a:p>
          <a:p>
            <a:pPr lvl="0" algn="ctr">
              <a:buNone/>
            </a:pPr>
            <a:r>
              <a:rPr lang="en-US" sz="4000" dirty="0" err="1" smtClean="0"/>
              <a:t>Nevoi</a:t>
            </a:r>
            <a:r>
              <a:rPr lang="en-US" sz="4000" dirty="0" smtClean="0"/>
              <a:t> </a:t>
            </a:r>
            <a:r>
              <a:rPr lang="en-US" sz="4000" dirty="0" err="1" smtClean="0"/>
              <a:t>emergente</a:t>
            </a:r>
            <a:r>
              <a:rPr lang="en-US" sz="4000" dirty="0" smtClean="0"/>
              <a:t> ale </a:t>
            </a:r>
            <a:r>
              <a:rPr lang="en-US" sz="4000" dirty="0" err="1" smtClean="0"/>
              <a:t>copiilor</a:t>
            </a:r>
            <a:r>
              <a:rPr lang="en-US" sz="4000" dirty="0" smtClean="0"/>
              <a:t>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292576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smtClean="0"/>
              <a:t>Campania </a:t>
            </a:r>
            <a:r>
              <a:rPr lang="en-US" sz="4000" dirty="0" err="1" smtClean="0"/>
              <a:t>Hai</a:t>
            </a:r>
            <a:r>
              <a:rPr lang="en-US" sz="4000" dirty="0" smtClean="0"/>
              <a:t> la </a:t>
            </a:r>
            <a:r>
              <a:rPr lang="en-US" sz="4000" dirty="0" err="1" smtClean="0"/>
              <a:t>școală</a:t>
            </a:r>
            <a:r>
              <a:rPr lang="en-US" sz="4000" dirty="0" smtClean="0"/>
              <a:t>! </a:t>
            </a:r>
          </a:p>
          <a:p>
            <a:pPr lvl="0" algn="ctr">
              <a:buNone/>
            </a:pPr>
            <a:r>
              <a:rPr lang="en-US" sz="4000" dirty="0" err="1" smtClean="0"/>
              <a:t>Elevi</a:t>
            </a:r>
            <a:r>
              <a:rPr lang="en-US" sz="4000" dirty="0" smtClean="0"/>
              <a:t>  *  </a:t>
            </a:r>
            <a:r>
              <a:rPr lang="en-US" sz="4000" dirty="0" err="1" smtClean="0"/>
              <a:t>Profesori</a:t>
            </a:r>
            <a:r>
              <a:rPr lang="en-US" sz="4000" dirty="0" smtClean="0"/>
              <a:t> * </a:t>
            </a:r>
            <a:r>
              <a:rPr lang="en-US" sz="4000" dirty="0" err="1" smtClean="0"/>
              <a:t>Părinți</a:t>
            </a:r>
            <a:r>
              <a:rPr lang="en-US" sz="4000" dirty="0" smtClean="0"/>
              <a:t>  * </a:t>
            </a:r>
            <a:r>
              <a:rPr lang="en-US" sz="4000" dirty="0" err="1" smtClean="0"/>
              <a:t>Comunitate</a:t>
            </a:r>
            <a:endParaRPr lang="en-US" sz="4000" dirty="0" smtClean="0"/>
          </a:p>
          <a:p>
            <a:pPr lvl="0" algn="ctr">
              <a:buFontTx/>
              <a:buChar char="-"/>
            </a:pPr>
            <a:endParaRPr lang="en-US" sz="4000" dirty="0" smtClean="0"/>
          </a:p>
          <a:p>
            <a:pPr lvl="0" algn="ctr">
              <a:buFontTx/>
              <a:buChar char="-"/>
            </a:pPr>
            <a:r>
              <a:rPr lang="en-US" sz="4000" dirty="0" err="1" smtClean="0"/>
              <a:t>Prin</a:t>
            </a:r>
            <a:r>
              <a:rPr lang="en-US" sz="4000" dirty="0" smtClean="0"/>
              <a:t> </a:t>
            </a:r>
            <a:r>
              <a:rPr lang="en-US" sz="4000" dirty="0" err="1" smtClean="0"/>
              <a:t>educație</a:t>
            </a:r>
            <a:r>
              <a:rPr lang="en-US" sz="4000" dirty="0" smtClean="0"/>
              <a:t> </a:t>
            </a:r>
            <a:r>
              <a:rPr lang="en-US" sz="4000" dirty="0" err="1" smtClean="0"/>
              <a:t>nonformală</a:t>
            </a:r>
            <a:r>
              <a:rPr lang="en-US" sz="4000" dirty="0" smtClean="0"/>
              <a:t>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unicef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905000"/>
            <a:ext cx="3436938" cy="1079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Școala</a:t>
            </a:r>
            <a:r>
              <a:rPr lang="en-US" sz="4000" dirty="0" smtClean="0"/>
              <a:t> </a:t>
            </a:r>
            <a:r>
              <a:rPr lang="en-US" sz="4000" dirty="0" err="1" smtClean="0"/>
              <a:t>Altfel</a:t>
            </a:r>
            <a:r>
              <a:rPr lang="en-US" sz="4000" dirty="0" smtClean="0"/>
              <a:t> – </a:t>
            </a:r>
          </a:p>
          <a:p>
            <a:pPr lvl="0" algn="ctr">
              <a:buNone/>
            </a:pPr>
            <a:r>
              <a:rPr lang="en-US" sz="4000" dirty="0" err="1" smtClean="0"/>
              <a:t>școala</a:t>
            </a:r>
            <a:r>
              <a:rPr lang="en-US" sz="4000" dirty="0" smtClean="0"/>
              <a:t> </a:t>
            </a:r>
            <a:r>
              <a:rPr lang="en-US" sz="4000" dirty="0" err="1" smtClean="0"/>
              <a:t>așa</a:t>
            </a:r>
            <a:r>
              <a:rPr lang="en-US" sz="4000" dirty="0" smtClean="0"/>
              <a:t> cum </a:t>
            </a:r>
            <a:r>
              <a:rPr lang="en-US" sz="4000" dirty="0" err="1" smtClean="0"/>
              <a:t>ar</a:t>
            </a:r>
            <a:r>
              <a:rPr lang="en-US" sz="4000" dirty="0" smtClean="0"/>
              <a:t> </a:t>
            </a:r>
            <a:r>
              <a:rPr lang="en-US" sz="4000" dirty="0" err="1" smtClean="0"/>
              <a:t>putea</a:t>
            </a:r>
            <a:r>
              <a:rPr lang="en-US" sz="4000" dirty="0" smtClean="0"/>
              <a:t> </a:t>
            </a:r>
            <a:r>
              <a:rPr lang="en-US" sz="4000" dirty="0" err="1" smtClean="0"/>
              <a:t>să</a:t>
            </a:r>
            <a:r>
              <a:rPr lang="en-US" sz="4000" dirty="0" smtClean="0"/>
              <a:t> fie </a:t>
            </a:r>
          </a:p>
          <a:p>
            <a:pPr lvl="0" algn="ctr">
              <a:buFontTx/>
              <a:buChar char="-"/>
            </a:pPr>
            <a:r>
              <a:rPr lang="en-US" sz="4000" dirty="0" err="1" smtClean="0"/>
              <a:t>educație</a:t>
            </a:r>
            <a:r>
              <a:rPr lang="en-US" sz="4000" dirty="0" smtClean="0"/>
              <a:t> </a:t>
            </a:r>
            <a:r>
              <a:rPr lang="en-US" sz="4000" dirty="0" err="1" smtClean="0"/>
              <a:t>nonformală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sistem</a:t>
            </a:r>
            <a:r>
              <a:rPr lang="en-US" sz="4000" dirty="0" smtClean="0"/>
              <a:t>,</a:t>
            </a:r>
          </a:p>
          <a:p>
            <a:pPr lvl="0" algn="ctr">
              <a:buNone/>
            </a:pP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timpul</a:t>
            </a:r>
            <a:r>
              <a:rPr lang="en-US" sz="4000" dirty="0" smtClean="0"/>
              <a:t> </a:t>
            </a:r>
            <a:r>
              <a:rPr lang="en-US" sz="4000" dirty="0" err="1" smtClean="0"/>
              <a:t>școlii</a:t>
            </a: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886200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645" dirty="0" err="1" smtClean="0"/>
              <a:t>Proiectele</a:t>
            </a:r>
            <a:r>
              <a:rPr lang="en-US" sz="4645" dirty="0" smtClean="0"/>
              <a:t> MEN</a:t>
            </a:r>
          </a:p>
          <a:p>
            <a:pPr lvl="0" algn="ctr">
              <a:buNone/>
            </a:pPr>
            <a:endParaRPr lang="en-US" sz="4000" dirty="0" smtClean="0"/>
          </a:p>
          <a:p>
            <a:pPr lvl="0" algn="ctr">
              <a:buNone/>
            </a:pPr>
            <a:r>
              <a:rPr lang="en-US" sz="4000" dirty="0" smtClean="0"/>
              <a:t>PIR  * PRET * PETI * </a:t>
            </a:r>
          </a:p>
          <a:p>
            <a:pPr lvl="0" algn="ctr">
              <a:buNone/>
            </a:pPr>
            <a:r>
              <a:rPr lang="en-US" sz="4000" dirty="0" smtClean="0"/>
              <a:t>SNAC * </a:t>
            </a:r>
            <a:r>
              <a:rPr lang="en-US" sz="4000" dirty="0" err="1" smtClean="0"/>
              <a:t>Mentorat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</a:t>
            </a:r>
            <a:r>
              <a:rPr lang="en-US" sz="4000" dirty="0" err="1" smtClean="0"/>
              <a:t>profesia</a:t>
            </a:r>
            <a:r>
              <a:rPr lang="en-US" sz="4000" dirty="0" smtClean="0"/>
              <a:t> </a:t>
            </a:r>
            <a:r>
              <a:rPr lang="en-US" sz="4000" dirty="0" err="1" smtClean="0"/>
              <a:t>didactică</a:t>
            </a:r>
            <a:r>
              <a:rPr lang="en-US" sz="4000" dirty="0" smtClean="0"/>
              <a:t> *</a:t>
            </a:r>
          </a:p>
          <a:p>
            <a:pPr lvl="0" algn="ctr">
              <a:buNone/>
            </a:pPr>
            <a:r>
              <a:rPr lang="en-US" sz="4000" dirty="0" smtClean="0"/>
              <a:t> </a:t>
            </a:r>
            <a:r>
              <a:rPr lang="en-US" sz="4000" dirty="0" err="1" smtClean="0"/>
              <a:t>Educație</a:t>
            </a:r>
            <a:r>
              <a:rPr lang="en-US" sz="4000" dirty="0" smtClean="0"/>
              <a:t> </a:t>
            </a:r>
            <a:r>
              <a:rPr lang="en-US" sz="4000" dirty="0" err="1" smtClean="0"/>
              <a:t>pentru</a:t>
            </a:r>
            <a:r>
              <a:rPr lang="en-US" sz="4000" dirty="0" smtClean="0"/>
              <a:t> </a:t>
            </a:r>
            <a:r>
              <a:rPr lang="en-US" sz="4000" dirty="0" err="1" smtClean="0"/>
              <a:t>dezvoltare</a:t>
            </a:r>
            <a:r>
              <a:rPr lang="en-US" sz="4000" dirty="0" smtClean="0"/>
              <a:t> </a:t>
            </a:r>
            <a:r>
              <a:rPr lang="en-US" sz="4000" dirty="0" err="1" smtClean="0"/>
              <a:t>durabilă</a:t>
            </a:r>
            <a:r>
              <a:rPr lang="en-US" sz="4000" dirty="0" smtClean="0"/>
              <a:t> </a:t>
            </a:r>
          </a:p>
          <a:p>
            <a:pPr lvl="0" algn="ctr">
              <a:buNone/>
            </a:pPr>
            <a:endParaRPr lang="en-US" sz="4000" dirty="0" smtClean="0"/>
          </a:p>
          <a:p>
            <a:pPr lvl="0" algn="ctr">
              <a:buNone/>
            </a:pPr>
            <a:r>
              <a:rPr lang="en-US" sz="4000" dirty="0" smtClean="0"/>
              <a:t>CAEN / R 2012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secțiunea</a:t>
            </a:r>
            <a:r>
              <a:rPr lang="en-US" sz="4000" dirty="0" smtClean="0"/>
              <a:t> </a:t>
            </a:r>
            <a:r>
              <a:rPr lang="en-US" sz="4000" dirty="0" err="1" smtClean="0"/>
              <a:t>Activități</a:t>
            </a:r>
            <a:r>
              <a:rPr lang="en-US" sz="4000" dirty="0" smtClean="0"/>
              <a:t> educative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Astăzi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lucruri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cunoscute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spuse</a:t>
            </a:r>
            <a:r>
              <a:rPr lang="en-US" sz="2800" b="1" dirty="0" smtClean="0"/>
              <a:t> la </a:t>
            </a:r>
            <a:r>
              <a:rPr lang="en-US" sz="2800" b="1" dirty="0" err="1" smtClean="0"/>
              <a:t>scară</a:t>
            </a:r>
            <a:r>
              <a:rPr lang="en-US" sz="2800" b="1" dirty="0" smtClean="0"/>
              <a:t> mare </a:t>
            </a:r>
            <a:endParaRPr lang="en-US" sz="2000" dirty="0" smtClean="0"/>
          </a:p>
          <a:p>
            <a:endParaRPr lang="en-US" sz="2000" dirty="0" smtClean="0"/>
          </a:p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Clarificare</a:t>
            </a:r>
            <a:r>
              <a:rPr lang="en-US" sz="2800" dirty="0" smtClean="0"/>
              <a:t> – DE CE? </a:t>
            </a:r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Înțelegere</a:t>
            </a:r>
            <a:r>
              <a:rPr lang="en-US" sz="2800" dirty="0" smtClean="0"/>
              <a:t> – CUM? </a:t>
            </a:r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Acțiune</a:t>
            </a:r>
            <a:r>
              <a:rPr lang="en-US" sz="2800" dirty="0" smtClean="0"/>
              <a:t> / </a:t>
            </a:r>
            <a:r>
              <a:rPr lang="en-US" sz="2800" dirty="0" err="1" smtClean="0"/>
              <a:t>motivare</a:t>
            </a:r>
            <a:r>
              <a:rPr lang="en-US" sz="2800" dirty="0" smtClean="0"/>
              <a:t> – CE?  </a:t>
            </a: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Consiliul</a:t>
            </a:r>
            <a:r>
              <a:rPr lang="en-US" sz="4000" dirty="0" smtClean="0"/>
              <a:t> </a:t>
            </a:r>
            <a:r>
              <a:rPr lang="en-US" sz="4000" dirty="0" err="1" smtClean="0"/>
              <a:t>Național</a:t>
            </a:r>
            <a:r>
              <a:rPr lang="en-US" sz="4000" dirty="0" smtClean="0"/>
              <a:t> al </a:t>
            </a:r>
            <a:r>
              <a:rPr lang="en-US" sz="4000" dirty="0" err="1" smtClean="0"/>
              <a:t>Elevilor</a:t>
            </a:r>
            <a:r>
              <a:rPr lang="en-US" sz="4000" dirty="0" smtClean="0"/>
              <a:t> – organism de </a:t>
            </a:r>
            <a:r>
              <a:rPr lang="en-US" sz="4000" dirty="0" err="1" smtClean="0"/>
              <a:t>reprezentare</a:t>
            </a:r>
            <a:r>
              <a:rPr lang="en-US" sz="4000" dirty="0" smtClean="0"/>
              <a:t> al </a:t>
            </a:r>
            <a:r>
              <a:rPr lang="en-US" sz="4000" dirty="0" err="1" smtClean="0"/>
              <a:t>elevilor</a:t>
            </a:r>
            <a:r>
              <a:rPr lang="en-US" sz="4000" dirty="0" smtClean="0"/>
              <a:t>, </a:t>
            </a:r>
            <a:r>
              <a:rPr lang="en-US" sz="4000" dirty="0" err="1" smtClean="0"/>
              <a:t>structură</a:t>
            </a:r>
            <a:r>
              <a:rPr lang="en-US" sz="4000" dirty="0" smtClean="0"/>
              <a:t> </a:t>
            </a:r>
            <a:r>
              <a:rPr lang="en-US" sz="4000" dirty="0" err="1" smtClean="0"/>
              <a:t>consultativă</a:t>
            </a:r>
            <a:r>
              <a:rPr lang="en-US" sz="4000" dirty="0" smtClean="0"/>
              <a:t> </a:t>
            </a:r>
            <a:r>
              <a:rPr lang="en-US" sz="4000" dirty="0" err="1" smtClean="0"/>
              <a:t>pentru</a:t>
            </a:r>
            <a:r>
              <a:rPr lang="en-US" sz="4000" dirty="0" smtClean="0"/>
              <a:t> MEN</a:t>
            </a:r>
          </a:p>
          <a:p>
            <a:pPr lvl="0" algn="ctr">
              <a:buNone/>
            </a:pPr>
            <a:r>
              <a:rPr lang="en-US" sz="4000" dirty="0" smtClean="0"/>
              <a:t>- cu </a:t>
            </a:r>
            <a:r>
              <a:rPr lang="en-US" sz="4000" dirty="0" err="1" smtClean="0"/>
              <a:t>structură</a:t>
            </a:r>
            <a:r>
              <a:rPr lang="en-US" sz="4000" dirty="0" smtClean="0"/>
              <a:t> de </a:t>
            </a:r>
            <a:r>
              <a:rPr lang="en-US" sz="4000" dirty="0" err="1" smtClean="0"/>
              <a:t>suport</a:t>
            </a:r>
            <a:r>
              <a:rPr lang="en-US" sz="4000" dirty="0" smtClean="0"/>
              <a:t> - </a:t>
            </a:r>
            <a:r>
              <a:rPr lang="en-US" sz="4000" dirty="0" err="1" smtClean="0"/>
              <a:t>formatori</a:t>
            </a:r>
            <a:r>
              <a:rPr lang="en-US" sz="4000" dirty="0" smtClean="0"/>
              <a:t>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n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19812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smtClean="0"/>
              <a:t>ANST/MTS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Direcțiile</a:t>
            </a:r>
            <a:r>
              <a:rPr lang="en-US" sz="4000" dirty="0" smtClean="0"/>
              <a:t> </a:t>
            </a:r>
            <a:r>
              <a:rPr lang="en-US" sz="4000" dirty="0" err="1" smtClean="0"/>
              <a:t>Județene</a:t>
            </a:r>
            <a:r>
              <a:rPr lang="en-US" sz="4000" dirty="0" smtClean="0"/>
              <a:t> – </a:t>
            </a:r>
            <a:r>
              <a:rPr lang="en-US" sz="4000" dirty="0" err="1" smtClean="0"/>
              <a:t>finanțarea</a:t>
            </a:r>
            <a:r>
              <a:rPr lang="en-US" sz="4000" dirty="0" smtClean="0"/>
              <a:t> </a:t>
            </a:r>
            <a:r>
              <a:rPr lang="en-US" sz="4000" dirty="0" err="1" smtClean="0"/>
              <a:t>tineretului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a </a:t>
            </a:r>
            <a:r>
              <a:rPr lang="en-US" sz="4000" dirty="0" err="1" smtClean="0"/>
              <a:t>unor</a:t>
            </a:r>
            <a:r>
              <a:rPr lang="en-US" sz="4000" dirty="0" smtClean="0"/>
              <a:t> </a:t>
            </a:r>
            <a:r>
              <a:rPr lang="en-US" sz="4000" dirty="0" err="1" smtClean="0"/>
              <a:t>inițiative</a:t>
            </a:r>
            <a:r>
              <a:rPr lang="en-US" sz="4000" dirty="0" smtClean="0"/>
              <a:t> </a:t>
            </a:r>
            <a:r>
              <a:rPr lang="en-US" sz="4000" dirty="0" err="1" smtClean="0"/>
              <a:t>pentru</a:t>
            </a:r>
            <a:r>
              <a:rPr lang="en-US" sz="4000" dirty="0" smtClean="0"/>
              <a:t> </a:t>
            </a:r>
            <a:r>
              <a:rPr lang="en-US" sz="4000" dirty="0" err="1" smtClean="0"/>
              <a:t>tineri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studenți</a:t>
            </a:r>
            <a:r>
              <a:rPr lang="en-US" sz="4000" dirty="0" smtClean="0"/>
              <a:t> </a:t>
            </a:r>
            <a:r>
              <a:rPr lang="en-US" sz="4000" dirty="0" err="1" smtClean="0"/>
              <a:t>în</a:t>
            </a:r>
            <a:r>
              <a:rPr lang="en-US" sz="4000" dirty="0" smtClean="0"/>
              <a:t> context </a:t>
            </a:r>
            <a:r>
              <a:rPr lang="en-US" sz="4000" dirty="0" err="1" smtClean="0"/>
              <a:t>nonformal</a:t>
            </a:r>
            <a:r>
              <a:rPr lang="en-US" sz="4000" dirty="0" smtClean="0"/>
              <a:t>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Ministerul</a:t>
            </a:r>
            <a:r>
              <a:rPr lang="en-US" sz="4000" dirty="0" smtClean="0"/>
              <a:t> </a:t>
            </a:r>
            <a:r>
              <a:rPr lang="en-US" sz="4000" dirty="0" err="1" smtClean="0"/>
              <a:t>Culturii</a:t>
            </a:r>
            <a:endParaRPr lang="en-US" sz="4000" dirty="0" smtClean="0"/>
          </a:p>
          <a:p>
            <a:pPr lvl="0" algn="ctr">
              <a:buNone/>
            </a:pPr>
            <a:endParaRPr lang="en-US" sz="4000" dirty="0" smtClean="0"/>
          </a:p>
          <a:p>
            <a:pPr lvl="0" algn="ctr">
              <a:buNone/>
            </a:pPr>
            <a:r>
              <a:rPr lang="en-US" sz="2800" dirty="0" err="1" smtClean="0"/>
              <a:t>Pedagogie</a:t>
            </a:r>
            <a:r>
              <a:rPr lang="en-US" sz="2800" dirty="0" smtClean="0"/>
              <a:t> </a:t>
            </a:r>
            <a:r>
              <a:rPr lang="en-US" sz="2800" dirty="0" err="1" smtClean="0"/>
              <a:t>muzeală</a:t>
            </a:r>
            <a:r>
              <a:rPr lang="en-US" sz="2800" dirty="0" smtClean="0"/>
              <a:t> * </a:t>
            </a:r>
            <a:r>
              <a:rPr lang="en-US" sz="2800" dirty="0" err="1" smtClean="0"/>
              <a:t>Intersecții</a:t>
            </a:r>
            <a:r>
              <a:rPr lang="en-US" sz="2800" dirty="0" smtClean="0"/>
              <a:t> cu </a:t>
            </a:r>
            <a:r>
              <a:rPr lang="en-US" sz="2800" dirty="0" err="1" smtClean="0"/>
              <a:t>biblioteci</a:t>
            </a:r>
            <a:r>
              <a:rPr lang="en-US" sz="2800" dirty="0" smtClean="0"/>
              <a:t> * </a:t>
            </a:r>
            <a:r>
              <a:rPr lang="en-US" sz="2800" dirty="0" err="1" smtClean="0"/>
              <a:t>Finanțări</a:t>
            </a:r>
            <a:r>
              <a:rPr lang="en-US" sz="2800" dirty="0" smtClean="0"/>
              <a:t> </a:t>
            </a:r>
            <a:r>
              <a:rPr lang="en-US" sz="2800" dirty="0" err="1" smtClean="0"/>
              <a:t>proiecte</a:t>
            </a:r>
            <a:r>
              <a:rPr lang="en-US" sz="2800" dirty="0" smtClean="0"/>
              <a:t> </a:t>
            </a:r>
            <a:r>
              <a:rPr lang="en-US" sz="2800" dirty="0" err="1" smtClean="0"/>
              <a:t>culturale</a:t>
            </a:r>
            <a:r>
              <a:rPr lang="en-US" sz="2800" dirty="0" smtClean="0"/>
              <a:t> * </a:t>
            </a:r>
            <a:r>
              <a:rPr lang="en-US" sz="2800" dirty="0" err="1" smtClean="0"/>
              <a:t>Gestionarea</a:t>
            </a:r>
            <a:r>
              <a:rPr lang="en-US" sz="2800" dirty="0" smtClean="0"/>
              <a:t> </a:t>
            </a:r>
            <a:r>
              <a:rPr lang="en-US" sz="2800" dirty="0" err="1" smtClean="0"/>
              <a:t>spațiilor</a:t>
            </a:r>
            <a:r>
              <a:rPr lang="en-US" sz="2800" dirty="0" smtClean="0"/>
              <a:t> </a:t>
            </a:r>
            <a:r>
              <a:rPr lang="en-US" sz="2800" dirty="0" err="1" smtClean="0"/>
              <a:t>muzeale</a:t>
            </a:r>
            <a:r>
              <a:rPr lang="en-US" sz="2800" dirty="0" smtClean="0"/>
              <a:t> 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5344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smtClean="0"/>
              <a:t>O </a:t>
            </a:r>
            <a:r>
              <a:rPr lang="en-US" sz="4000" dirty="0" err="1" smtClean="0"/>
              <a:t>universitate</a:t>
            </a:r>
            <a:r>
              <a:rPr lang="en-US" sz="4000" dirty="0" smtClean="0"/>
              <a:t> </a:t>
            </a:r>
            <a:r>
              <a:rPr lang="en-US" sz="4000" dirty="0" err="1" smtClean="0"/>
              <a:t>alternativă</a:t>
            </a:r>
            <a:r>
              <a:rPr lang="en-US" sz="4000" dirty="0" smtClean="0"/>
              <a:t> </a:t>
            </a:r>
            <a:r>
              <a:rPr lang="en-US" sz="4000" dirty="0" err="1" smtClean="0"/>
              <a:t>promovată</a:t>
            </a:r>
            <a:r>
              <a:rPr lang="en-US" sz="4000" dirty="0" smtClean="0"/>
              <a:t> de CROS</a:t>
            </a:r>
          </a:p>
          <a:p>
            <a:pPr lvl="0" algn="ctr">
              <a:buFontTx/>
              <a:buChar char="-"/>
            </a:pPr>
            <a:r>
              <a:rPr lang="en-US" sz="2600" dirty="0" err="1" smtClean="0"/>
              <a:t>Învățare</a:t>
            </a:r>
            <a:r>
              <a:rPr lang="en-US" sz="2600" dirty="0" smtClean="0"/>
              <a:t> </a:t>
            </a:r>
            <a:r>
              <a:rPr lang="en-US" sz="2600" dirty="0" err="1" smtClean="0"/>
              <a:t>autonomă</a:t>
            </a:r>
            <a:endParaRPr lang="en-US" sz="2600" dirty="0" smtClean="0"/>
          </a:p>
          <a:p>
            <a:pPr lvl="0" algn="ctr">
              <a:buFontTx/>
              <a:buChar char="-"/>
            </a:pPr>
            <a:r>
              <a:rPr lang="en-US" sz="2600" dirty="0" err="1" smtClean="0"/>
              <a:t>Valorificarea</a:t>
            </a:r>
            <a:r>
              <a:rPr lang="en-US" sz="2600" dirty="0" smtClean="0"/>
              <a:t> </a:t>
            </a:r>
            <a:r>
              <a:rPr lang="en-US" sz="2600" dirty="0" err="1" smtClean="0"/>
              <a:t>comunităților</a:t>
            </a:r>
            <a:r>
              <a:rPr lang="en-US" sz="2600" dirty="0" smtClean="0"/>
              <a:t> de </a:t>
            </a:r>
            <a:r>
              <a:rPr lang="en-US" sz="2600" dirty="0" err="1" smtClean="0"/>
              <a:t>practici</a:t>
            </a:r>
            <a:r>
              <a:rPr lang="en-US" sz="2600" dirty="0" smtClean="0"/>
              <a:t> </a:t>
            </a:r>
          </a:p>
          <a:p>
            <a:pPr lvl="0" algn="ctr">
              <a:buNone/>
            </a:pPr>
            <a:r>
              <a:rPr lang="en-US" sz="2600" dirty="0" smtClean="0"/>
              <a:t>ca </a:t>
            </a:r>
            <a:r>
              <a:rPr lang="en-US" sz="2600" dirty="0" err="1" smtClean="0"/>
              <a:t>metodă</a:t>
            </a:r>
            <a:r>
              <a:rPr lang="en-US" sz="2600" dirty="0" smtClean="0"/>
              <a:t> de </a:t>
            </a:r>
            <a:r>
              <a:rPr lang="en-US" sz="2600" dirty="0" err="1" smtClean="0"/>
              <a:t>învățare</a:t>
            </a:r>
            <a:endParaRPr lang="en-US" sz="2600" dirty="0" smtClean="0"/>
          </a:p>
          <a:p>
            <a:pPr lvl="0" algn="ctr">
              <a:buNone/>
            </a:pPr>
            <a:endParaRPr lang="en-US" sz="4000" dirty="0" smtClean="0"/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ro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724400"/>
            <a:ext cx="1545422" cy="1905000"/>
          </a:xfrm>
          <a:prstGeom prst="rect">
            <a:avLst/>
          </a:prstGeom>
        </p:spPr>
      </p:pic>
      <p:pic>
        <p:nvPicPr>
          <p:cNvPr id="7" name="Picture 6" descr="logo-caps-l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5715000"/>
            <a:ext cx="6902245" cy="74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smtClean="0"/>
              <a:t>IRSCA Gifted Education </a:t>
            </a:r>
          </a:p>
          <a:p>
            <a:pPr lvl="0" algn="ctr">
              <a:buNone/>
            </a:pPr>
            <a:r>
              <a:rPr lang="en-US" sz="2600" dirty="0" smtClean="0"/>
              <a:t>A </a:t>
            </a:r>
            <a:r>
              <a:rPr lang="en-US" sz="2600" dirty="0" err="1" smtClean="0"/>
              <a:t>răspunde</a:t>
            </a:r>
            <a:r>
              <a:rPr lang="en-US" sz="2600" dirty="0" smtClean="0"/>
              <a:t> </a:t>
            </a:r>
            <a:r>
              <a:rPr lang="en-US" sz="2600" dirty="0" err="1" smtClean="0"/>
              <a:t>nevoilor</a:t>
            </a:r>
            <a:r>
              <a:rPr lang="en-US" sz="2600" dirty="0" smtClean="0"/>
              <a:t> </a:t>
            </a:r>
            <a:r>
              <a:rPr lang="en-US" sz="2600" dirty="0" err="1" smtClean="0"/>
              <a:t>copiilor</a:t>
            </a:r>
            <a:r>
              <a:rPr lang="en-US" sz="2600" dirty="0" smtClean="0"/>
              <a:t> </a:t>
            </a:r>
            <a:r>
              <a:rPr lang="en-US" sz="2600" dirty="0" err="1" smtClean="0"/>
              <a:t>supradotați</a:t>
            </a:r>
            <a:endParaRPr lang="en-US" sz="2600" dirty="0" smtClean="0"/>
          </a:p>
          <a:p>
            <a:pPr lvl="0" algn="ctr">
              <a:buNone/>
            </a:pPr>
            <a:r>
              <a:rPr lang="en-US" sz="2600" dirty="0" smtClean="0"/>
              <a:t>”</a:t>
            </a:r>
            <a:r>
              <a:rPr lang="en-US" sz="2600" dirty="0" err="1" smtClean="0"/>
              <a:t>nici</a:t>
            </a:r>
            <a:r>
              <a:rPr lang="en-US" sz="2600" dirty="0" smtClean="0"/>
              <a:t> un </a:t>
            </a:r>
            <a:r>
              <a:rPr lang="en-US" sz="2600" dirty="0" err="1" smtClean="0"/>
              <a:t>copil</a:t>
            </a:r>
            <a:r>
              <a:rPr lang="en-US" sz="2600" dirty="0" smtClean="0"/>
              <a:t> </a:t>
            </a:r>
            <a:r>
              <a:rPr lang="en-US" sz="2600" dirty="0" err="1" smtClean="0"/>
              <a:t>să</a:t>
            </a:r>
            <a:r>
              <a:rPr lang="en-US" sz="2600" dirty="0" smtClean="0"/>
              <a:t> nu fie </a:t>
            </a:r>
            <a:r>
              <a:rPr lang="en-US" sz="2600" dirty="0" err="1" smtClean="0"/>
              <a:t>plictisit</a:t>
            </a:r>
            <a:r>
              <a:rPr lang="en-US" sz="2600" dirty="0" smtClean="0"/>
              <a:t> la </a:t>
            </a:r>
            <a:r>
              <a:rPr lang="en-US" sz="2600" dirty="0" err="1" smtClean="0"/>
              <a:t>școală</a:t>
            </a:r>
            <a:r>
              <a:rPr lang="en-US" sz="2600" dirty="0" smtClean="0"/>
              <a:t>” </a:t>
            </a:r>
          </a:p>
          <a:p>
            <a:pPr lvl="0" algn="r">
              <a:buNone/>
            </a:pPr>
            <a:r>
              <a:rPr lang="en-US" sz="2600" dirty="0" smtClean="0"/>
              <a:t>(Joseph </a:t>
            </a:r>
            <a:r>
              <a:rPr lang="en-US" sz="2600" dirty="0" err="1" smtClean="0"/>
              <a:t>Rezoulli</a:t>
            </a:r>
            <a:r>
              <a:rPr lang="en-US" sz="2600" dirty="0" smtClean="0"/>
              <a:t>)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3rings-joseph rezoull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17023"/>
            <a:ext cx="2590800" cy="2540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3820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Mesajul</a:t>
            </a:r>
            <a:r>
              <a:rPr lang="en-US" sz="4000" dirty="0" smtClean="0"/>
              <a:t> </a:t>
            </a:r>
            <a:r>
              <a:rPr lang="en-US" sz="4000" dirty="0" err="1" smtClean="0"/>
              <a:t>european</a:t>
            </a:r>
            <a:r>
              <a:rPr lang="en-US" sz="4000" dirty="0" smtClean="0"/>
              <a:t> la </a:t>
            </a:r>
            <a:r>
              <a:rPr lang="en-US" sz="4000" dirty="0" err="1" smtClean="0"/>
              <a:t>finalul</a:t>
            </a:r>
            <a:r>
              <a:rPr lang="en-US" sz="4000" dirty="0" smtClean="0"/>
              <a:t> </a:t>
            </a:r>
            <a:r>
              <a:rPr lang="en-US" sz="4000" dirty="0" err="1" smtClean="0"/>
              <a:t>anului</a:t>
            </a:r>
            <a:r>
              <a:rPr lang="en-US" sz="4000" dirty="0" smtClean="0"/>
              <a:t> 2012 </a:t>
            </a:r>
          </a:p>
          <a:p>
            <a:pPr lvl="0" algn="ctr">
              <a:buNone/>
            </a:pPr>
            <a:r>
              <a:rPr lang="en-US" sz="4000" dirty="0" smtClean="0"/>
              <a:t>- </a:t>
            </a:r>
            <a:r>
              <a:rPr lang="en-US" sz="4000" dirty="0" err="1" smtClean="0"/>
              <a:t>Strategia</a:t>
            </a:r>
            <a:r>
              <a:rPr lang="en-US" sz="4000" dirty="0" smtClean="0"/>
              <a:t> </a:t>
            </a:r>
            <a:r>
              <a:rPr lang="en-US" sz="4000" dirty="0" err="1" smtClean="0"/>
              <a:t>europeană</a:t>
            </a:r>
            <a:r>
              <a:rPr lang="en-US" sz="4000" dirty="0" smtClean="0"/>
              <a:t> de </a:t>
            </a:r>
            <a:r>
              <a:rPr lang="en-US" sz="4000" dirty="0" err="1" smtClean="0"/>
              <a:t>reorganizare</a:t>
            </a:r>
            <a:r>
              <a:rPr lang="en-US" sz="4000" dirty="0" smtClean="0"/>
              <a:t> a </a:t>
            </a:r>
            <a:r>
              <a:rPr lang="en-US" sz="4000" dirty="0" err="1" smtClean="0"/>
              <a:t>învățământului</a:t>
            </a: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459163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 algn="ctr">
              <a:buNone/>
            </a:pPr>
            <a:r>
              <a:rPr lang="en-US" sz="4000" dirty="0" err="1" smtClean="0"/>
              <a:t>Alte</a:t>
            </a:r>
            <a:r>
              <a:rPr lang="en-US" sz="4000" dirty="0" smtClean="0"/>
              <a:t> </a:t>
            </a:r>
            <a:r>
              <a:rPr lang="en-US" sz="4000" dirty="0" err="1" smtClean="0"/>
              <a:t>surse</a:t>
            </a:r>
            <a:r>
              <a:rPr lang="en-US" sz="4000" dirty="0" smtClean="0"/>
              <a:t> de </a:t>
            </a:r>
            <a:r>
              <a:rPr lang="en-US" sz="4000" dirty="0" err="1" smtClean="0"/>
              <a:t>idei</a:t>
            </a:r>
            <a:r>
              <a:rPr lang="en-US" sz="4000" dirty="0" smtClean="0"/>
              <a:t>, </a:t>
            </a:r>
            <a:r>
              <a:rPr lang="en-US" sz="4000" dirty="0" err="1" smtClean="0"/>
              <a:t>gândire</a:t>
            </a:r>
            <a:r>
              <a:rPr lang="en-US" sz="4000" dirty="0" smtClean="0"/>
              <a:t>, </a:t>
            </a:r>
            <a:r>
              <a:rPr lang="en-US" sz="4000" dirty="0" err="1" smtClean="0"/>
              <a:t>reflecție</a:t>
            </a:r>
            <a:r>
              <a:rPr lang="en-US" sz="4000" dirty="0" smtClean="0"/>
              <a:t> </a:t>
            </a:r>
            <a:r>
              <a:rPr lang="en-US" sz="4000" dirty="0" err="1" smtClean="0"/>
              <a:t>și</a:t>
            </a:r>
            <a:r>
              <a:rPr lang="en-US" sz="4000" dirty="0" smtClean="0"/>
              <a:t> </a:t>
            </a:r>
            <a:r>
              <a:rPr lang="en-US" sz="4000" dirty="0" err="1" smtClean="0"/>
              <a:t>deschideri</a:t>
            </a:r>
            <a:r>
              <a:rPr lang="en-US" sz="4000" dirty="0" smtClean="0"/>
              <a:t> de perspective  </a:t>
            </a:r>
            <a:r>
              <a:rPr lang="en-US" sz="4000" dirty="0" err="1" smtClean="0"/>
              <a:t>pentru</a:t>
            </a:r>
            <a:r>
              <a:rPr lang="en-US" sz="4000" dirty="0" smtClean="0"/>
              <a:t> </a:t>
            </a:r>
            <a:r>
              <a:rPr lang="en-US" sz="4000" dirty="0" err="1" smtClean="0"/>
              <a:t>conturarea</a:t>
            </a:r>
            <a:r>
              <a:rPr lang="en-US" sz="4000" dirty="0" smtClean="0"/>
              <a:t> </a:t>
            </a:r>
            <a:r>
              <a:rPr lang="en-US" sz="4000" dirty="0" err="1" smtClean="0"/>
              <a:t>viitorului</a:t>
            </a:r>
            <a:r>
              <a:rPr lang="en-US" sz="4000" dirty="0" smtClean="0"/>
              <a:t> </a:t>
            </a:r>
            <a:r>
              <a:rPr lang="en-US" sz="4000" dirty="0" err="1" smtClean="0"/>
              <a:t>educației</a:t>
            </a:r>
            <a:r>
              <a:rPr lang="en-US" sz="4000" dirty="0" smtClean="0"/>
              <a:t> </a:t>
            </a:r>
          </a:p>
          <a:p>
            <a:endParaRPr lang="ro-RO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 noProof="0" dirty="0" smtClean="0">
                <a:latin typeface="+mj-lt"/>
                <a:ea typeface="+mj-ea"/>
                <a:cs typeface="+mj-cs"/>
              </a:rPr>
              <a:t>Convergențele </a:t>
            </a: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990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sfârșitul</a:t>
            </a:r>
            <a:r>
              <a:rPr lang="en-US" dirty="0" smtClean="0"/>
              <a:t> </a:t>
            </a:r>
            <a:r>
              <a:rPr lang="en-US" dirty="0" err="1" smtClean="0"/>
              <a:t>educației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începutul</a:t>
            </a:r>
            <a:r>
              <a:rPr lang="en-US" dirty="0" smtClean="0"/>
              <a:t> </a:t>
            </a:r>
            <a:r>
              <a:rPr lang="en-US" dirty="0" err="1" smtClean="0"/>
              <a:t>adevăratului</a:t>
            </a:r>
            <a:r>
              <a:rPr lang="en-US" dirty="0" smtClean="0"/>
              <a:t> </a:t>
            </a:r>
            <a:r>
              <a:rPr lang="en-US" dirty="0" err="1" smtClean="0"/>
              <a:t>proces</a:t>
            </a:r>
            <a:r>
              <a:rPr lang="en-US" dirty="0" smtClean="0"/>
              <a:t> de </a:t>
            </a:r>
            <a:r>
              <a:rPr lang="en-US" dirty="0" err="1" smtClean="0"/>
              <a:t>învățare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De la </a:t>
            </a:r>
            <a:r>
              <a:rPr lang="en-US" dirty="0" err="1" smtClean="0"/>
              <a:t>formă</a:t>
            </a:r>
            <a:r>
              <a:rPr lang="en-US" dirty="0" smtClean="0"/>
              <a:t> la fond: </a:t>
            </a:r>
            <a:r>
              <a:rPr lang="en-US" dirty="0" err="1" smtClean="0"/>
              <a:t>procese</a:t>
            </a:r>
            <a:r>
              <a:rPr lang="en-US" dirty="0" smtClean="0"/>
              <a:t> de </a:t>
            </a:r>
            <a:r>
              <a:rPr lang="en-US" dirty="0" err="1" smtClean="0"/>
              <a:t>învățare</a:t>
            </a:r>
            <a:r>
              <a:rPr lang="en-US" dirty="0" smtClean="0"/>
              <a:t> </a:t>
            </a:r>
            <a:r>
              <a:rPr lang="en-US" dirty="0" err="1" smtClean="0"/>
              <a:t>personale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personalizate</a:t>
            </a:r>
            <a:r>
              <a:rPr lang="en-US" dirty="0" smtClean="0"/>
              <a:t>, tot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individualizate</a:t>
            </a:r>
            <a:r>
              <a:rPr lang="en-US" dirty="0" smtClean="0"/>
              <a:t>, cu </a:t>
            </a:r>
            <a:r>
              <a:rPr lang="en-US" dirty="0" err="1" smtClean="0"/>
              <a:t>sprijinul</a:t>
            </a:r>
            <a:r>
              <a:rPr lang="en-US" dirty="0" smtClean="0"/>
              <a:t> </a:t>
            </a:r>
            <a:r>
              <a:rPr lang="en-US" dirty="0" err="1" smtClean="0"/>
              <a:t>conectivității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tehnologiei</a:t>
            </a:r>
            <a:r>
              <a:rPr lang="en-US" dirty="0" smtClean="0"/>
              <a:t> care a </a:t>
            </a:r>
            <a:r>
              <a:rPr lang="en-US" dirty="0" err="1" smtClean="0"/>
              <a:t>schimbat</a:t>
            </a:r>
            <a:r>
              <a:rPr lang="en-US" dirty="0" smtClean="0"/>
              <a:t> radical </a:t>
            </a:r>
            <a:r>
              <a:rPr lang="en-US" dirty="0" err="1" smtClean="0"/>
              <a:t>modul</a:t>
            </a:r>
            <a:r>
              <a:rPr lang="en-US" dirty="0" smtClean="0"/>
              <a:t> de </a:t>
            </a:r>
            <a:r>
              <a:rPr lang="en-US" dirty="0" err="1" smtClean="0"/>
              <a:t>accesare</a:t>
            </a:r>
            <a:r>
              <a:rPr lang="en-US" dirty="0" smtClean="0"/>
              <a:t> al </a:t>
            </a:r>
            <a:r>
              <a:rPr lang="en-US" dirty="0" err="1" smtClean="0"/>
              <a:t>cunoașterii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de </a:t>
            </a:r>
            <a:r>
              <a:rPr lang="en-US" dirty="0" err="1" smtClean="0"/>
              <a:t>raportare</a:t>
            </a:r>
            <a:r>
              <a:rPr lang="en-US" dirty="0" smtClean="0"/>
              <a:t> la </a:t>
            </a:r>
            <a:r>
              <a:rPr lang="en-US" dirty="0" err="1" smtClean="0"/>
              <a:t>școală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6858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n-US" sz="5143" b="1" dirty="0" smtClean="0"/>
              <a:t>Ericsson </a:t>
            </a:r>
            <a:r>
              <a:rPr lang="en-US" sz="5143" b="1" dirty="0" err="1" smtClean="0"/>
              <a:t>ConsumerLab</a:t>
            </a:r>
            <a:r>
              <a:rPr lang="en-US" sz="5143" b="1" dirty="0" smtClean="0"/>
              <a:t> - ”</a:t>
            </a:r>
            <a:r>
              <a:rPr lang="en-US" sz="5143" b="1" dirty="0" err="1" smtClean="0"/>
              <a:t>Viitorul</a:t>
            </a:r>
            <a:r>
              <a:rPr lang="en-US" sz="5143" b="1" dirty="0" smtClean="0"/>
              <a:t> </a:t>
            </a:r>
            <a:r>
              <a:rPr lang="en-US" sz="5143" b="1" dirty="0" err="1" smtClean="0"/>
              <a:t>educației</a:t>
            </a:r>
            <a:r>
              <a:rPr lang="en-US" sz="5143" b="1" dirty="0" smtClean="0"/>
              <a:t>” </a:t>
            </a:r>
            <a:r>
              <a:rPr lang="en-US" sz="4400" b="1" dirty="0" smtClean="0"/>
              <a:t>- Learning and education in the Networked Society</a:t>
            </a:r>
            <a:r>
              <a:rPr lang="ro-RO" sz="4400" b="1" noProof="0" dirty="0" smtClean="0">
                <a:latin typeface="+mj-lt"/>
                <a:ea typeface="+mj-ea"/>
                <a:cs typeface="+mj-cs"/>
              </a:rPr>
              <a:t> </a:t>
            </a:r>
            <a:endParaRPr kumimoji="0" lang="ro-RO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De la </a:t>
            </a:r>
            <a:r>
              <a:rPr lang="en-US" b="1" dirty="0" err="1" smtClean="0"/>
              <a:t>educație</a:t>
            </a:r>
            <a:r>
              <a:rPr lang="en-US" b="1" dirty="0" smtClean="0"/>
              <a:t> la </a:t>
            </a:r>
            <a:r>
              <a:rPr lang="en-US" b="1" dirty="0" err="1" smtClean="0"/>
              <a:t>învățare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800" dirty="0" err="1" smtClean="0"/>
              <a:t>Încheierea</a:t>
            </a:r>
            <a:r>
              <a:rPr lang="en-US" sz="2800" dirty="0" smtClean="0"/>
              <a:t> </a:t>
            </a:r>
            <a:r>
              <a:rPr lang="en-US" sz="2800" dirty="0" err="1" smtClean="0"/>
              <a:t>unei</a:t>
            </a:r>
            <a:r>
              <a:rPr lang="en-US" sz="2800" dirty="0" smtClean="0"/>
              <a:t> </a:t>
            </a:r>
            <a:r>
              <a:rPr lang="en-US" sz="2800" dirty="0" err="1" smtClean="0"/>
              <a:t>epoci</a:t>
            </a:r>
            <a:r>
              <a:rPr lang="en-US" sz="2800" dirty="0" smtClean="0"/>
              <a:t>: 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b="1" dirty="0" err="1" smtClean="0"/>
              <a:t>Educația</a:t>
            </a:r>
            <a:r>
              <a:rPr lang="en-US" sz="2800" dirty="0" smtClean="0"/>
              <a:t> – </a:t>
            </a:r>
            <a:r>
              <a:rPr lang="en-US" sz="2800" dirty="0" err="1" smtClean="0"/>
              <a:t>servicii</a:t>
            </a:r>
            <a:r>
              <a:rPr lang="en-US" sz="2800" dirty="0" smtClean="0"/>
              <a:t> de </a:t>
            </a:r>
            <a:r>
              <a:rPr lang="en-US" sz="2800" dirty="0" err="1" smtClean="0"/>
              <a:t>educație</a:t>
            </a:r>
            <a:r>
              <a:rPr lang="en-US" sz="2800" dirty="0" smtClean="0"/>
              <a:t>, </a:t>
            </a:r>
            <a:r>
              <a:rPr lang="en-US" sz="2800" dirty="0" err="1" smtClean="0"/>
              <a:t>școala</a:t>
            </a:r>
            <a:r>
              <a:rPr lang="en-US" sz="2800" dirty="0" smtClean="0"/>
              <a:t> </a:t>
            </a:r>
            <a:r>
              <a:rPr lang="en-US" sz="2800" dirty="0" err="1" smtClean="0"/>
              <a:t>publică</a:t>
            </a:r>
            <a:r>
              <a:rPr lang="en-US" sz="2800" dirty="0" smtClean="0"/>
              <a:t>, </a:t>
            </a:r>
            <a:r>
              <a:rPr lang="en-US" sz="2800" dirty="0" err="1" smtClean="0"/>
              <a:t>formalizare</a:t>
            </a:r>
            <a:r>
              <a:rPr lang="en-US" sz="2800" dirty="0" smtClean="0"/>
              <a:t>, </a:t>
            </a:r>
            <a:r>
              <a:rPr lang="en-US" sz="2800" dirty="0" err="1" smtClean="0"/>
              <a:t>standardizare</a:t>
            </a:r>
            <a:r>
              <a:rPr lang="en-US" sz="2800" dirty="0" smtClean="0"/>
              <a:t>, </a:t>
            </a:r>
            <a:r>
              <a:rPr lang="en-US" sz="2800" dirty="0" err="1" smtClean="0"/>
              <a:t>uniformizare</a:t>
            </a:r>
            <a:r>
              <a:rPr lang="en-US" sz="2800" dirty="0" smtClean="0"/>
              <a:t> </a:t>
            </a:r>
          </a:p>
          <a:p>
            <a:endParaRPr lang="en-US" sz="2800" dirty="0" smtClean="0"/>
          </a:p>
          <a:p>
            <a:r>
              <a:rPr lang="en-US" sz="2800" b="1" dirty="0" err="1" smtClean="0"/>
              <a:t>Învățarea</a:t>
            </a:r>
            <a:r>
              <a:rPr lang="en-US" sz="2800" b="1" dirty="0" smtClean="0"/>
              <a:t> </a:t>
            </a:r>
            <a:r>
              <a:rPr lang="en-US" sz="2800" dirty="0" smtClean="0"/>
              <a:t>– </a:t>
            </a:r>
            <a:r>
              <a:rPr lang="en-US" sz="2800" dirty="0" err="1" smtClean="0"/>
              <a:t>proces</a:t>
            </a:r>
            <a:r>
              <a:rPr lang="en-US" sz="2800" dirty="0" smtClean="0"/>
              <a:t> individual, personal, </a:t>
            </a:r>
            <a:r>
              <a:rPr lang="en-US" sz="2800" dirty="0" err="1" smtClean="0"/>
              <a:t>asumat</a:t>
            </a:r>
            <a:r>
              <a:rPr lang="en-US" sz="2800" dirty="0" smtClean="0"/>
              <a:t>, </a:t>
            </a:r>
            <a:r>
              <a:rPr lang="en-US" sz="2800" dirty="0" err="1" smtClean="0"/>
              <a:t>propriu</a:t>
            </a:r>
            <a:r>
              <a:rPr lang="en-US" sz="2800" dirty="0" smtClean="0"/>
              <a:t>; </a:t>
            </a:r>
            <a:r>
              <a:rPr lang="en-US" sz="2800" dirty="0" err="1" smtClean="0"/>
              <a:t>demersuri</a:t>
            </a:r>
            <a:r>
              <a:rPr lang="en-US" sz="2800" dirty="0" smtClean="0"/>
              <a:t> auto-determinate </a:t>
            </a:r>
            <a:r>
              <a:rPr lang="en-US" sz="2800" dirty="0" err="1" smtClean="0"/>
              <a:t>și</a:t>
            </a:r>
            <a:r>
              <a:rPr lang="en-US" sz="2800" dirty="0" smtClean="0"/>
              <a:t> auto-</a:t>
            </a:r>
            <a:r>
              <a:rPr lang="en-US" sz="2800" dirty="0" err="1" smtClean="0"/>
              <a:t>gestionate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038599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7385" dirty="0" smtClean="0"/>
              <a:t>575 de </a:t>
            </a:r>
            <a:r>
              <a:rPr lang="en-US" sz="7385" dirty="0" err="1" smtClean="0"/>
              <a:t>intervenții</a:t>
            </a:r>
            <a:r>
              <a:rPr lang="en-US" sz="7385" dirty="0" smtClean="0"/>
              <a:t> </a:t>
            </a:r>
            <a:r>
              <a:rPr lang="en-US" sz="7385" dirty="0" err="1" smtClean="0"/>
              <a:t>în</a:t>
            </a:r>
            <a:r>
              <a:rPr lang="en-US" sz="7385" dirty="0" smtClean="0"/>
              <a:t> 20 de </a:t>
            </a:r>
            <a:r>
              <a:rPr lang="en-US" sz="7385" dirty="0" err="1" smtClean="0"/>
              <a:t>sisteme</a:t>
            </a:r>
            <a:r>
              <a:rPr lang="en-US" sz="7385" dirty="0" smtClean="0"/>
              <a:t> </a:t>
            </a:r>
            <a:r>
              <a:rPr lang="en-US" sz="7385" dirty="0" err="1" smtClean="0"/>
              <a:t>și</a:t>
            </a:r>
            <a:r>
              <a:rPr lang="en-US" sz="7385" dirty="0" smtClean="0"/>
              <a:t> </a:t>
            </a:r>
            <a:r>
              <a:rPr lang="en-US" sz="7385" dirty="0" err="1" smtClean="0"/>
              <a:t>evidențiază</a:t>
            </a:r>
            <a:r>
              <a:rPr lang="en-US" sz="7385" dirty="0" smtClean="0"/>
              <a:t> </a:t>
            </a:r>
            <a:r>
              <a:rPr lang="en-US" sz="7385" dirty="0" err="1" smtClean="0"/>
              <a:t>intervenții</a:t>
            </a:r>
            <a:r>
              <a:rPr lang="en-US" sz="7385" dirty="0" smtClean="0"/>
              <a:t> </a:t>
            </a:r>
            <a:r>
              <a:rPr lang="en-US" sz="7385" dirty="0" err="1" smtClean="0"/>
              <a:t>comune</a:t>
            </a:r>
            <a:r>
              <a:rPr lang="en-US" sz="7385" dirty="0" smtClean="0"/>
              <a:t> </a:t>
            </a:r>
            <a:r>
              <a:rPr lang="en-US" sz="7385" dirty="0" err="1" smtClean="0"/>
              <a:t>pentru</a:t>
            </a:r>
            <a:r>
              <a:rPr lang="en-US" sz="7385" dirty="0" smtClean="0"/>
              <a:t> </a:t>
            </a:r>
            <a:r>
              <a:rPr lang="en-US" sz="7385" dirty="0" err="1" smtClean="0"/>
              <a:t>sistemele</a:t>
            </a:r>
            <a:r>
              <a:rPr lang="en-US" sz="7385" dirty="0" smtClean="0"/>
              <a:t> care </a:t>
            </a:r>
            <a:r>
              <a:rPr lang="en-US" sz="7385" dirty="0" err="1" smtClean="0"/>
              <a:t>progresează</a:t>
            </a:r>
            <a:r>
              <a:rPr lang="en-US" sz="7385" dirty="0" smtClean="0"/>
              <a:t>: </a:t>
            </a:r>
          </a:p>
          <a:p>
            <a:pPr>
              <a:buNone/>
            </a:pPr>
            <a:endParaRPr lang="en-US" sz="7385" dirty="0" smtClean="0"/>
          </a:p>
          <a:p>
            <a:pPr>
              <a:buNone/>
            </a:pPr>
            <a:r>
              <a:rPr lang="en-US" sz="7385" dirty="0" smtClean="0"/>
              <a:t>[1] </a:t>
            </a:r>
            <a:r>
              <a:rPr lang="en-US" sz="7385" dirty="0" err="1" smtClean="0"/>
              <a:t>Revizuirea</a:t>
            </a:r>
            <a:r>
              <a:rPr lang="en-US" sz="7385" dirty="0" smtClean="0"/>
              <a:t> curriculum-</a:t>
            </a:r>
            <a:r>
              <a:rPr lang="en-US" sz="7385" dirty="0" err="1" smtClean="0"/>
              <a:t>ului</a:t>
            </a:r>
            <a:r>
              <a:rPr lang="en-US" sz="7385" dirty="0" smtClean="0"/>
              <a:t> </a:t>
            </a:r>
            <a:r>
              <a:rPr lang="en-US" sz="7385" dirty="0" err="1" smtClean="0"/>
              <a:t>și</a:t>
            </a:r>
            <a:r>
              <a:rPr lang="en-US" sz="7385" dirty="0" smtClean="0"/>
              <a:t> a </a:t>
            </a:r>
            <a:r>
              <a:rPr lang="en-US" sz="7385" dirty="0" err="1" smtClean="0"/>
              <a:t>standardelor</a:t>
            </a:r>
            <a:r>
              <a:rPr lang="en-US" sz="7385" dirty="0" smtClean="0"/>
              <a:t>; </a:t>
            </a:r>
          </a:p>
          <a:p>
            <a:pPr>
              <a:buNone/>
            </a:pPr>
            <a:r>
              <a:rPr lang="en-US" sz="7385" dirty="0" smtClean="0"/>
              <a:t>[2] </a:t>
            </a:r>
            <a:r>
              <a:rPr lang="en-US" sz="7385" dirty="0" err="1" smtClean="0"/>
              <a:t>Revizuirea</a:t>
            </a:r>
            <a:r>
              <a:rPr lang="en-US" sz="7385" dirty="0" smtClean="0"/>
              <a:t> </a:t>
            </a:r>
            <a:r>
              <a:rPr lang="en-US" sz="7385" dirty="0" err="1" smtClean="0"/>
              <a:t>sistemului</a:t>
            </a:r>
            <a:r>
              <a:rPr lang="en-US" sz="7385" dirty="0" smtClean="0"/>
              <a:t> de premiere </a:t>
            </a:r>
            <a:r>
              <a:rPr lang="en-US" sz="7385" dirty="0" err="1" smtClean="0"/>
              <a:t>și</a:t>
            </a:r>
            <a:r>
              <a:rPr lang="en-US" sz="7385" dirty="0" smtClean="0"/>
              <a:t> </a:t>
            </a:r>
            <a:r>
              <a:rPr lang="en-US" sz="7385" dirty="0" err="1" smtClean="0"/>
              <a:t>remunerare</a:t>
            </a:r>
            <a:r>
              <a:rPr lang="en-US" sz="7385" dirty="0" smtClean="0"/>
              <a:t>; </a:t>
            </a:r>
          </a:p>
          <a:p>
            <a:pPr>
              <a:buNone/>
            </a:pPr>
            <a:r>
              <a:rPr lang="en-US" sz="7385" dirty="0" smtClean="0"/>
              <a:t>[3] </a:t>
            </a:r>
            <a:r>
              <a:rPr lang="en-US" sz="7385" dirty="0" err="1" smtClean="0"/>
              <a:t>Dezvoltarea</a:t>
            </a:r>
            <a:r>
              <a:rPr lang="en-US" sz="7385" dirty="0" smtClean="0"/>
              <a:t> </a:t>
            </a:r>
            <a:r>
              <a:rPr lang="en-US" sz="7385" dirty="0" err="1" smtClean="0"/>
              <a:t>abilităților</a:t>
            </a:r>
            <a:r>
              <a:rPr lang="en-US" sz="7385" dirty="0" smtClean="0"/>
              <a:t> </a:t>
            </a:r>
            <a:r>
              <a:rPr lang="en-US" sz="7385" dirty="0" err="1" smtClean="0"/>
              <a:t>tehnice</a:t>
            </a:r>
            <a:r>
              <a:rPr lang="en-US" sz="7385" dirty="0" smtClean="0"/>
              <a:t> ale </a:t>
            </a:r>
            <a:r>
              <a:rPr lang="en-US" sz="7385" dirty="0" err="1" smtClean="0"/>
              <a:t>profesorilor</a:t>
            </a:r>
            <a:r>
              <a:rPr lang="en-US" sz="7385" dirty="0" smtClean="0"/>
              <a:t> </a:t>
            </a:r>
            <a:r>
              <a:rPr lang="en-US" sz="7385" dirty="0" err="1" smtClean="0"/>
              <a:t>și</a:t>
            </a:r>
            <a:r>
              <a:rPr lang="en-US" sz="7385" dirty="0" smtClean="0"/>
              <a:t> </a:t>
            </a:r>
            <a:r>
              <a:rPr lang="en-US" sz="7385" dirty="0" err="1" smtClean="0"/>
              <a:t>directorilor</a:t>
            </a:r>
            <a:r>
              <a:rPr lang="en-US" sz="7385" dirty="0" smtClean="0"/>
              <a:t>, </a:t>
            </a:r>
            <a:r>
              <a:rPr lang="en-US" sz="7385" dirty="0" err="1" smtClean="0"/>
              <a:t>mai</a:t>
            </a:r>
            <a:r>
              <a:rPr lang="en-US" sz="7385" dirty="0" smtClean="0"/>
              <a:t> ales </a:t>
            </a:r>
            <a:r>
              <a:rPr lang="en-US" sz="7385" dirty="0" err="1" smtClean="0"/>
              <a:t>prin</a:t>
            </a:r>
            <a:r>
              <a:rPr lang="en-US" sz="7385" dirty="0" smtClean="0"/>
              <a:t> </a:t>
            </a:r>
            <a:r>
              <a:rPr lang="en-US" sz="7385" dirty="0" err="1" smtClean="0"/>
              <a:t>formări</a:t>
            </a:r>
            <a:r>
              <a:rPr lang="en-US" sz="7385" dirty="0" smtClean="0"/>
              <a:t> </a:t>
            </a:r>
            <a:r>
              <a:rPr lang="en-US" sz="7385" dirty="0" err="1" smtClean="0"/>
              <a:t>în</a:t>
            </a:r>
            <a:r>
              <a:rPr lang="en-US" sz="7385" dirty="0" smtClean="0"/>
              <a:t> </a:t>
            </a:r>
            <a:r>
              <a:rPr lang="en-US" sz="7385" dirty="0" err="1" smtClean="0"/>
              <a:t>grupuri</a:t>
            </a:r>
            <a:r>
              <a:rPr lang="en-US" sz="7385" dirty="0" smtClean="0"/>
              <a:t> </a:t>
            </a:r>
            <a:r>
              <a:rPr lang="en-US" sz="7385" dirty="0" err="1" smtClean="0"/>
              <a:t>și</a:t>
            </a:r>
            <a:r>
              <a:rPr lang="en-US" sz="7385" dirty="0" smtClean="0"/>
              <a:t> </a:t>
            </a:r>
            <a:r>
              <a:rPr lang="en-US" sz="7385" dirty="0" err="1" smtClean="0"/>
              <a:t>cascadă</a:t>
            </a:r>
            <a:r>
              <a:rPr lang="en-US" sz="7385" dirty="0" smtClean="0"/>
              <a:t> </a:t>
            </a:r>
          </a:p>
          <a:p>
            <a:pPr>
              <a:buNone/>
            </a:pPr>
            <a:r>
              <a:rPr lang="en-US" sz="7385" dirty="0" smtClean="0"/>
              <a:t>[4] </a:t>
            </a:r>
            <a:r>
              <a:rPr lang="en-US" sz="7385" dirty="0" err="1" smtClean="0"/>
              <a:t>Evaluarea</a:t>
            </a:r>
            <a:r>
              <a:rPr lang="en-US" sz="7385" dirty="0" smtClean="0"/>
              <a:t>; </a:t>
            </a:r>
          </a:p>
          <a:p>
            <a:pPr>
              <a:buNone/>
            </a:pPr>
            <a:r>
              <a:rPr lang="en-US" sz="7385" dirty="0" smtClean="0"/>
              <a:t>[5] </a:t>
            </a:r>
            <a:r>
              <a:rPr lang="en-US" sz="7385" dirty="0" err="1" smtClean="0"/>
              <a:t>Utilizarea</a:t>
            </a:r>
            <a:r>
              <a:rPr lang="en-US" sz="7385" dirty="0" smtClean="0"/>
              <a:t> </a:t>
            </a:r>
            <a:r>
              <a:rPr lang="en-US" sz="7385" dirty="0" err="1" smtClean="0"/>
              <a:t>datelor</a:t>
            </a:r>
            <a:r>
              <a:rPr lang="en-US" sz="7385" dirty="0" smtClean="0"/>
              <a:t> de la </a:t>
            </a:r>
            <a:r>
              <a:rPr lang="en-US" sz="7385" dirty="0" err="1" smtClean="0"/>
              <a:t>elevi</a:t>
            </a:r>
            <a:r>
              <a:rPr lang="en-US" sz="7385" dirty="0" smtClean="0"/>
              <a:t> </a:t>
            </a:r>
            <a:r>
              <a:rPr lang="en-US" sz="7385" dirty="0" err="1" smtClean="0"/>
              <a:t>pentru</a:t>
            </a:r>
            <a:r>
              <a:rPr lang="en-US" sz="7385" dirty="0" smtClean="0"/>
              <a:t> a </a:t>
            </a:r>
            <a:r>
              <a:rPr lang="en-US" sz="7385" dirty="0" err="1" smtClean="0"/>
              <a:t>ghida</a:t>
            </a:r>
            <a:r>
              <a:rPr lang="en-US" sz="7385" dirty="0" smtClean="0"/>
              <a:t> </a:t>
            </a:r>
            <a:r>
              <a:rPr lang="en-US" sz="7385" dirty="0" err="1" smtClean="0"/>
              <a:t>modul</a:t>
            </a:r>
            <a:r>
              <a:rPr lang="en-US" sz="7385" dirty="0" smtClean="0"/>
              <a:t> de </a:t>
            </a:r>
            <a:r>
              <a:rPr lang="en-US" sz="7385" dirty="0" err="1" smtClean="0"/>
              <a:t>predare</a:t>
            </a:r>
            <a:r>
              <a:rPr lang="en-US" sz="7385" dirty="0" smtClean="0"/>
              <a:t> </a:t>
            </a:r>
          </a:p>
          <a:p>
            <a:pPr>
              <a:buNone/>
            </a:pPr>
            <a:r>
              <a:rPr lang="en-US" sz="7385" dirty="0" smtClean="0"/>
              <a:t>[6] </a:t>
            </a:r>
            <a:r>
              <a:rPr lang="en-US" sz="7385" dirty="0" err="1" smtClean="0"/>
              <a:t>Stabilirea</a:t>
            </a:r>
            <a:r>
              <a:rPr lang="en-US" sz="7385" dirty="0" smtClean="0"/>
              <a:t> de </a:t>
            </a:r>
            <a:r>
              <a:rPr lang="en-US" sz="7385" dirty="0" err="1" smtClean="0"/>
              <a:t>documente</a:t>
            </a:r>
            <a:r>
              <a:rPr lang="en-US" sz="7385" dirty="0" smtClean="0"/>
              <a:t> de </a:t>
            </a:r>
            <a:r>
              <a:rPr lang="en-US" sz="7385" dirty="0" err="1" smtClean="0"/>
              <a:t>politică</a:t>
            </a:r>
            <a:r>
              <a:rPr lang="en-US" sz="7385" dirty="0" smtClean="0"/>
              <a:t> </a:t>
            </a:r>
            <a:r>
              <a:rPr lang="en-US" sz="7385" dirty="0" err="1" smtClean="0"/>
              <a:t>educațională</a:t>
            </a:r>
            <a:r>
              <a:rPr lang="en-US" sz="7385" dirty="0" smtClean="0"/>
              <a:t> </a:t>
            </a:r>
            <a:r>
              <a:rPr lang="en-US" sz="7385" dirty="0" err="1" smtClean="0"/>
              <a:t>și</a:t>
            </a:r>
            <a:r>
              <a:rPr lang="en-US" sz="7385" dirty="0" smtClean="0"/>
              <a:t> </a:t>
            </a:r>
            <a:r>
              <a:rPr lang="en-US" sz="7385" dirty="0" err="1" smtClean="0"/>
              <a:t>legislație</a:t>
            </a:r>
            <a:r>
              <a:rPr lang="en-US" sz="7385" dirty="0" smtClean="0"/>
              <a:t>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609600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smtClean="0"/>
              <a:t>McKinsey 2010 - How the world’s most improved school systems keep getting better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394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 </a:t>
            </a:r>
            <a:r>
              <a:rPr lang="en-US" sz="2800" dirty="0" smtClean="0"/>
              <a:t>- </a:t>
            </a:r>
            <a:r>
              <a:rPr lang="en-US" sz="2800" dirty="0" err="1" smtClean="0"/>
              <a:t>Puțină</a:t>
            </a:r>
            <a:r>
              <a:rPr lang="en-US" sz="2800" dirty="0" smtClean="0"/>
              <a:t> </a:t>
            </a:r>
            <a:r>
              <a:rPr lang="en-US" sz="2800" dirty="0" err="1" smtClean="0"/>
              <a:t>istorie</a:t>
            </a:r>
            <a:r>
              <a:rPr lang="en-US" sz="2800" dirty="0" smtClean="0"/>
              <a:t> -  </a:t>
            </a:r>
            <a:r>
              <a:rPr lang="ro-RO" sz="2800" dirty="0" smtClean="0"/>
              <a:t>1974, Coombs și Ahmed - echivalând educația cu</a:t>
            </a:r>
            <a:r>
              <a:rPr lang="ro-RO" sz="2800" dirty="0" smtClean="0"/>
              <a:t> învățarea - </a:t>
            </a:r>
            <a:r>
              <a:rPr lang="ro-RO" sz="2800" dirty="0" smtClean="0"/>
              <a:t>au identificat aceste tipuri:</a:t>
            </a:r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r>
              <a:rPr lang="ro-RO" sz="2800" dirty="0" smtClean="0"/>
              <a:t>- Educație informală</a:t>
            </a:r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r>
              <a:rPr lang="ro-RO" sz="2800" dirty="0" smtClean="0"/>
              <a:t>- Educație nonformală</a:t>
            </a:r>
            <a:endParaRPr lang="en-US" sz="2800" dirty="0" smtClean="0"/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ro-RO" sz="2800" dirty="0" smtClean="0"/>
              <a:t> Educația formală</a:t>
            </a:r>
            <a:endParaRPr lang="en-US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876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dirty="0" err="1" smtClean="0"/>
              <a:t>Intervențiile</a:t>
            </a:r>
            <a:r>
              <a:rPr lang="en-US" sz="9600" dirty="0" smtClean="0"/>
              <a:t> </a:t>
            </a:r>
            <a:r>
              <a:rPr lang="en-US" sz="9600" dirty="0" err="1" smtClean="0"/>
              <a:t>specifice</a:t>
            </a:r>
            <a:r>
              <a:rPr lang="en-US" sz="9600" dirty="0" smtClean="0"/>
              <a:t> </a:t>
            </a:r>
            <a:r>
              <a:rPr lang="en-US" sz="9600" dirty="0" err="1" smtClean="0"/>
              <a:t>relevate</a:t>
            </a:r>
            <a:r>
              <a:rPr lang="en-US" sz="9600" dirty="0" smtClean="0"/>
              <a:t> la </a:t>
            </a:r>
            <a:r>
              <a:rPr lang="en-US" sz="9600" dirty="0" err="1" smtClean="0"/>
              <a:t>performeri</a:t>
            </a:r>
            <a:r>
              <a:rPr lang="en-US" sz="9600" dirty="0" smtClean="0"/>
              <a:t> au </a:t>
            </a:r>
            <a:r>
              <a:rPr lang="en-US" sz="9600" dirty="0" err="1" smtClean="0"/>
              <a:t>vizat</a:t>
            </a:r>
            <a:r>
              <a:rPr lang="en-US" sz="9600" dirty="0" smtClean="0"/>
              <a:t>, cu </a:t>
            </a:r>
            <a:r>
              <a:rPr lang="en-US" sz="9600" dirty="0" err="1" smtClean="0"/>
              <a:t>precădere</a:t>
            </a:r>
            <a:r>
              <a:rPr lang="en-US" sz="9600" dirty="0" smtClean="0"/>
              <a:t>:  </a:t>
            </a:r>
          </a:p>
          <a:p>
            <a:pPr>
              <a:buNone/>
            </a:pPr>
            <a:r>
              <a:rPr lang="en-US" sz="4000" dirty="0" smtClean="0"/>
              <a:t> </a:t>
            </a:r>
            <a:endParaRPr lang="en-US" sz="9000" dirty="0" smtClean="0"/>
          </a:p>
          <a:p>
            <a:pPr>
              <a:buNone/>
            </a:pPr>
            <a:r>
              <a:rPr lang="en-US" sz="9000" dirty="0" smtClean="0"/>
              <a:t>[1] </a:t>
            </a:r>
            <a:r>
              <a:rPr lang="en-US" sz="9000" dirty="0" err="1" smtClean="0"/>
              <a:t>Ridicarea</a:t>
            </a:r>
            <a:r>
              <a:rPr lang="en-US" sz="9000" dirty="0" smtClean="0"/>
              <a:t> </a:t>
            </a:r>
            <a:r>
              <a:rPr lang="en-US" sz="9000" dirty="0" err="1" smtClean="0"/>
              <a:t>calibrului</a:t>
            </a:r>
            <a:r>
              <a:rPr lang="en-US" sz="9000" dirty="0" smtClean="0"/>
              <a:t> </a:t>
            </a:r>
            <a:r>
              <a:rPr lang="en-US" sz="9000" dirty="0" err="1" smtClean="0"/>
              <a:t>profesorilor</a:t>
            </a:r>
            <a:r>
              <a:rPr lang="en-US" sz="9000" dirty="0" smtClean="0"/>
              <a:t> </a:t>
            </a:r>
            <a:r>
              <a:rPr lang="en-US" sz="9000" dirty="0" err="1" smtClean="0"/>
              <a:t>și</a:t>
            </a:r>
            <a:r>
              <a:rPr lang="en-US" sz="9000" dirty="0" smtClean="0"/>
              <a:t> </a:t>
            </a:r>
            <a:r>
              <a:rPr lang="en-US" sz="9000" dirty="0" err="1" smtClean="0"/>
              <a:t>directorilor</a:t>
            </a:r>
            <a:r>
              <a:rPr lang="en-US" sz="9000" dirty="0" smtClean="0"/>
              <a:t> </a:t>
            </a:r>
            <a:r>
              <a:rPr lang="en-US" sz="9000" dirty="0" err="1" smtClean="0"/>
              <a:t>noi</a:t>
            </a:r>
            <a:r>
              <a:rPr lang="en-US" sz="9000" dirty="0" smtClean="0"/>
              <a:t> &amp; </a:t>
            </a:r>
            <a:r>
              <a:rPr lang="en-US" sz="9000" dirty="0" err="1" smtClean="0"/>
              <a:t>existenți</a:t>
            </a:r>
            <a:r>
              <a:rPr lang="en-US" sz="9000" dirty="0" smtClean="0"/>
              <a:t> </a:t>
            </a:r>
            <a:r>
              <a:rPr lang="en-US" sz="9000" dirty="0" err="1" smtClean="0"/>
              <a:t>în</a:t>
            </a:r>
            <a:r>
              <a:rPr lang="en-US" sz="9000" dirty="0" smtClean="0"/>
              <a:t> </a:t>
            </a:r>
            <a:r>
              <a:rPr lang="en-US" sz="9000" dirty="0" err="1" smtClean="0"/>
              <a:t>sistem</a:t>
            </a:r>
            <a:r>
              <a:rPr lang="en-US" sz="9000" dirty="0" smtClean="0"/>
              <a:t>  </a:t>
            </a:r>
          </a:p>
          <a:p>
            <a:pPr>
              <a:buNone/>
            </a:pPr>
            <a:r>
              <a:rPr lang="en-US" sz="9000" dirty="0" smtClean="0"/>
              <a:t> </a:t>
            </a:r>
          </a:p>
          <a:p>
            <a:pPr>
              <a:buNone/>
            </a:pPr>
            <a:r>
              <a:rPr lang="en-US" sz="9000" dirty="0" smtClean="0"/>
              <a:t>[2] </a:t>
            </a:r>
            <a:r>
              <a:rPr lang="en-US" sz="9000" dirty="0" err="1" smtClean="0"/>
              <a:t>Sisteme</a:t>
            </a:r>
            <a:r>
              <a:rPr lang="en-US" sz="9000" dirty="0" smtClean="0"/>
              <a:t> </a:t>
            </a:r>
            <a:r>
              <a:rPr lang="en-US" sz="9000" dirty="0" err="1" smtClean="0"/>
              <a:t>decizionale</a:t>
            </a:r>
            <a:r>
              <a:rPr lang="en-US" sz="9000" dirty="0" smtClean="0"/>
              <a:t> </a:t>
            </a:r>
            <a:r>
              <a:rPr lang="en-US" sz="9000" dirty="0" err="1" smtClean="0"/>
              <a:t>centrate</a:t>
            </a:r>
            <a:r>
              <a:rPr lang="en-US" sz="9000" dirty="0" smtClean="0"/>
              <a:t> </a:t>
            </a:r>
            <a:r>
              <a:rPr lang="en-US" sz="9000" dirty="0" err="1" smtClean="0"/>
              <a:t>pe</a:t>
            </a:r>
            <a:r>
              <a:rPr lang="en-US" sz="9000" dirty="0" smtClean="0"/>
              <a:t> </a:t>
            </a:r>
            <a:r>
              <a:rPr lang="en-US" sz="9000" dirty="0" err="1" smtClean="0"/>
              <a:t>școală</a:t>
            </a:r>
            <a:endParaRPr lang="en-US" sz="9000" dirty="0" smtClean="0"/>
          </a:p>
          <a:p>
            <a:pPr>
              <a:buNone/>
            </a:pPr>
            <a:r>
              <a:rPr lang="en-US" sz="9000" dirty="0" smtClean="0"/>
              <a:t> </a:t>
            </a:r>
          </a:p>
          <a:p>
            <a:pPr>
              <a:buNone/>
            </a:pPr>
            <a:r>
              <a:rPr lang="en-US" sz="9000" dirty="0" smtClean="0"/>
              <a:t>[3] Peer-led learning </a:t>
            </a:r>
            <a:r>
              <a:rPr lang="en-US" sz="9000" dirty="0" err="1" smtClean="0"/>
              <a:t>pentru</a:t>
            </a:r>
            <a:r>
              <a:rPr lang="en-US" sz="9000" dirty="0" smtClean="0"/>
              <a:t> </a:t>
            </a:r>
            <a:r>
              <a:rPr lang="en-US" sz="9000" dirty="0" err="1" smtClean="0"/>
              <a:t>profesori</a:t>
            </a:r>
            <a:r>
              <a:rPr lang="en-US" sz="9000" dirty="0" smtClean="0"/>
              <a:t> </a:t>
            </a:r>
            <a:r>
              <a:rPr lang="en-US" sz="9000" dirty="0" err="1" smtClean="0"/>
              <a:t>și</a:t>
            </a:r>
            <a:r>
              <a:rPr lang="en-US" sz="9000" dirty="0" smtClean="0"/>
              <a:t> </a:t>
            </a:r>
            <a:r>
              <a:rPr lang="en-US" sz="9000" dirty="0" err="1" smtClean="0"/>
              <a:t>directori</a:t>
            </a:r>
            <a:endParaRPr lang="en-US" sz="9000" dirty="0" smtClean="0"/>
          </a:p>
          <a:p>
            <a:pPr>
              <a:buNone/>
            </a:pPr>
            <a:r>
              <a:rPr lang="en-US" sz="9000" dirty="0" smtClean="0"/>
              <a:t> </a:t>
            </a:r>
          </a:p>
          <a:p>
            <a:pPr>
              <a:buNone/>
            </a:pPr>
            <a:r>
              <a:rPr lang="en-US" sz="9000" dirty="0" smtClean="0"/>
              <a:t>[4] </a:t>
            </a:r>
            <a:r>
              <a:rPr lang="en-US" sz="9000" dirty="0" err="1" smtClean="0"/>
              <a:t>Mecanisme</a:t>
            </a:r>
            <a:r>
              <a:rPr lang="en-US" sz="9000" dirty="0" smtClean="0"/>
              <a:t> de </a:t>
            </a:r>
            <a:r>
              <a:rPr lang="en-US" sz="9000" dirty="0" err="1" smtClean="0"/>
              <a:t>suport</a:t>
            </a:r>
            <a:r>
              <a:rPr lang="en-US" sz="9000" dirty="0" smtClean="0"/>
              <a:t> </a:t>
            </a:r>
            <a:r>
              <a:rPr lang="en-US" sz="9000" dirty="0" err="1" smtClean="0"/>
              <a:t>pentru</a:t>
            </a:r>
            <a:r>
              <a:rPr lang="en-US" sz="9000" dirty="0" smtClean="0"/>
              <a:t> </a:t>
            </a:r>
            <a:r>
              <a:rPr lang="en-US" sz="9000" dirty="0" err="1" smtClean="0"/>
              <a:t>profesioniști</a:t>
            </a:r>
            <a:r>
              <a:rPr lang="en-US" sz="9000" dirty="0" smtClean="0"/>
              <a:t> (</a:t>
            </a:r>
            <a:r>
              <a:rPr lang="en-US" sz="9000" dirty="0" err="1" smtClean="0"/>
              <a:t>eliberarea</a:t>
            </a:r>
            <a:r>
              <a:rPr lang="en-US" sz="9000" dirty="0" smtClean="0"/>
              <a:t> de </a:t>
            </a:r>
            <a:r>
              <a:rPr lang="en-US" sz="9000" dirty="0" err="1" smtClean="0"/>
              <a:t>poverile</a:t>
            </a:r>
            <a:r>
              <a:rPr lang="en-US" sz="9000" dirty="0" smtClean="0"/>
              <a:t> administrative)</a:t>
            </a:r>
          </a:p>
          <a:p>
            <a:pPr>
              <a:buNone/>
            </a:pPr>
            <a:r>
              <a:rPr lang="en-US" sz="9000" dirty="0" smtClean="0"/>
              <a:t> </a:t>
            </a:r>
          </a:p>
          <a:p>
            <a:pPr>
              <a:buNone/>
            </a:pPr>
            <a:r>
              <a:rPr lang="en-US" sz="9000" dirty="0" smtClean="0"/>
              <a:t>[5] </a:t>
            </a:r>
            <a:r>
              <a:rPr lang="en-US" sz="9000" dirty="0" err="1" smtClean="0"/>
              <a:t>Sprijinirea</a:t>
            </a:r>
            <a:r>
              <a:rPr lang="en-US" sz="9000" dirty="0" smtClean="0"/>
              <a:t> </a:t>
            </a:r>
            <a:r>
              <a:rPr lang="en-US" sz="9000" dirty="0" err="1" smtClean="0"/>
              <a:t>experimentărilor</a:t>
            </a:r>
            <a:r>
              <a:rPr lang="en-US" sz="9000" dirty="0" smtClean="0"/>
              <a:t> / </a:t>
            </a:r>
            <a:r>
              <a:rPr lang="en-US" sz="9000" dirty="0" err="1" smtClean="0"/>
              <a:t>inovațiilor</a:t>
            </a:r>
            <a:r>
              <a:rPr lang="en-US" sz="9000" dirty="0" smtClean="0"/>
              <a:t> la </a:t>
            </a:r>
            <a:r>
              <a:rPr lang="en-US" sz="9000" dirty="0" err="1" smtClean="0"/>
              <a:t>nivelul</a:t>
            </a:r>
            <a:r>
              <a:rPr lang="en-US" sz="9000" dirty="0" smtClean="0"/>
              <a:t> </a:t>
            </a:r>
            <a:r>
              <a:rPr lang="en-US" sz="9000" dirty="0" err="1" smtClean="0"/>
              <a:t>școlii</a:t>
            </a:r>
            <a:endParaRPr lang="en-US" sz="9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 smtClean="0"/>
              <a:t>Focusul</a:t>
            </a:r>
            <a:r>
              <a:rPr lang="en-US" dirty="0" smtClean="0"/>
              <a:t> </a:t>
            </a:r>
            <a:r>
              <a:rPr lang="en-US" dirty="0" err="1" smtClean="0"/>
              <a:t>intervențiilor</a:t>
            </a:r>
            <a:r>
              <a:rPr lang="en-US" dirty="0" smtClean="0"/>
              <a:t> din </a:t>
            </a:r>
            <a:r>
              <a:rPr lang="en-US" dirty="0" err="1" smtClean="0"/>
              <a:t>domeniul</a:t>
            </a:r>
            <a:r>
              <a:rPr lang="en-US" dirty="0" smtClean="0"/>
              <a:t> </a:t>
            </a:r>
            <a:r>
              <a:rPr lang="en-US" dirty="0" err="1" smtClean="0"/>
              <a:t>educațional</a:t>
            </a:r>
            <a:r>
              <a:rPr lang="en-US" dirty="0" smtClean="0"/>
              <a:t> </a:t>
            </a:r>
            <a:r>
              <a:rPr lang="en-US" dirty="0" err="1" smtClean="0"/>
              <a:t>centrate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: 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[1] </a:t>
            </a:r>
            <a:r>
              <a:rPr lang="en-US" dirty="0" err="1" smtClean="0"/>
              <a:t>Îmbunătățirea</a:t>
            </a:r>
            <a:r>
              <a:rPr lang="en-US" dirty="0" smtClean="0"/>
              <a:t> </a:t>
            </a:r>
            <a:r>
              <a:rPr lang="en-US" dirty="0" err="1" smtClean="0"/>
              <a:t>modurilor</a:t>
            </a:r>
            <a:r>
              <a:rPr lang="en-US" dirty="0" smtClean="0"/>
              <a:t> de </a:t>
            </a:r>
            <a:r>
              <a:rPr lang="en-US" dirty="0" err="1" smtClean="0"/>
              <a:t>predare</a:t>
            </a:r>
            <a:r>
              <a:rPr lang="en-US" dirty="0" smtClean="0"/>
              <a:t> – </a:t>
            </a:r>
            <a:r>
              <a:rPr lang="en-US" dirty="0" err="1" smtClean="0"/>
              <a:t>învățare</a:t>
            </a:r>
            <a:r>
              <a:rPr lang="en-US" dirty="0" smtClean="0"/>
              <a:t> – 72%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[2] </a:t>
            </a:r>
            <a:r>
              <a:rPr lang="en-US" dirty="0" err="1" smtClean="0"/>
              <a:t>Conținuturile</a:t>
            </a:r>
            <a:r>
              <a:rPr lang="en-US" dirty="0" smtClean="0"/>
              <a:t> </a:t>
            </a:r>
            <a:r>
              <a:rPr lang="en-US" dirty="0" err="1" smtClean="0"/>
              <a:t>educaționale</a:t>
            </a:r>
            <a:r>
              <a:rPr lang="en-US" dirty="0" smtClean="0"/>
              <a:t> - 15%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[3] </a:t>
            </a:r>
            <a:r>
              <a:rPr lang="en-US" dirty="0" err="1" smtClean="0"/>
              <a:t>Politici</a:t>
            </a:r>
            <a:r>
              <a:rPr lang="en-US" dirty="0" smtClean="0"/>
              <a:t> </a:t>
            </a:r>
            <a:r>
              <a:rPr lang="en-US" dirty="0" err="1" smtClean="0"/>
              <a:t>și</a:t>
            </a:r>
            <a:r>
              <a:rPr lang="en-US" dirty="0" smtClean="0"/>
              <a:t> </a:t>
            </a:r>
            <a:r>
              <a:rPr lang="en-US" dirty="0" err="1" smtClean="0"/>
              <a:t>strategii</a:t>
            </a:r>
            <a:r>
              <a:rPr lang="en-US" dirty="0" smtClean="0"/>
              <a:t> – 13%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Ken Robinson </a:t>
            </a:r>
            <a:endParaRPr lang="en-US" dirty="0"/>
          </a:p>
        </p:txBody>
      </p:sp>
      <p:pic>
        <p:nvPicPr>
          <p:cNvPr id="4" name="Content Placeholder 3" descr="kenR.jpg"/>
          <p:cNvPicPr>
            <a:picLocks noChangeAspect="1"/>
          </p:cNvPicPr>
          <p:nvPr/>
        </p:nvPicPr>
        <p:blipFill>
          <a:blip r:embed="rId2"/>
          <a:srcRect l="-79555" r="-79555"/>
          <a:stretch>
            <a:fillRect/>
          </a:stretch>
        </p:blipFill>
        <p:spPr>
          <a:xfrm>
            <a:off x="0" y="457200"/>
            <a:ext cx="10904839" cy="5997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543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Acțiune/motivare</a:t>
            </a:r>
            <a:r>
              <a:rPr lang="en-US" sz="2800" b="1" dirty="0" smtClean="0"/>
              <a:t> – CE </a:t>
            </a:r>
            <a:r>
              <a:rPr lang="en-US" sz="2800" b="1" dirty="0" err="1" smtClean="0"/>
              <a:t>facem</a:t>
            </a:r>
            <a:r>
              <a:rPr lang="en-US" sz="2800" b="1" dirty="0" smtClean="0"/>
              <a:t>? </a:t>
            </a:r>
            <a:endParaRPr lang="en-US" sz="2000" dirty="0" smtClean="0"/>
          </a:p>
          <a:p>
            <a:endParaRPr lang="en-US" sz="2000" dirty="0" smtClean="0"/>
          </a:p>
          <a:p>
            <a:pPr algn="ctr">
              <a:buNone/>
            </a:pPr>
            <a:r>
              <a:rPr lang="en-US" sz="2800" dirty="0" err="1" smtClean="0"/>
              <a:t>Condiționare</a:t>
            </a:r>
            <a:r>
              <a:rPr lang="en-US" sz="2800" dirty="0" smtClean="0"/>
              <a:t> </a:t>
            </a:r>
            <a:r>
              <a:rPr lang="en-US" sz="2800" dirty="0" err="1" smtClean="0"/>
              <a:t>vs</a:t>
            </a:r>
            <a:r>
              <a:rPr lang="en-US" sz="2800" dirty="0" smtClean="0"/>
              <a:t> </a:t>
            </a:r>
            <a:r>
              <a:rPr lang="en-US" sz="2800" dirty="0" err="1" smtClean="0"/>
              <a:t>autonomie</a:t>
            </a: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din </a:t>
            </a:r>
            <a:r>
              <a:rPr lang="en-US" sz="2800" dirty="0" err="1" smtClean="0"/>
              <a:t>perspectiva</a:t>
            </a:r>
            <a:r>
              <a:rPr lang="en-US" sz="2800" dirty="0" smtClean="0"/>
              <a:t> </a:t>
            </a:r>
            <a:r>
              <a:rPr lang="en-US" sz="2800" dirty="0" err="1" smtClean="0"/>
              <a:t>politicilor</a:t>
            </a:r>
            <a:r>
              <a:rPr lang="en-US" sz="2800" dirty="0" smtClean="0"/>
              <a:t> </a:t>
            </a:r>
            <a:r>
              <a:rPr lang="en-US" sz="2800" dirty="0" err="1" smtClean="0"/>
              <a:t>educaționale</a:t>
            </a:r>
            <a:r>
              <a:rPr lang="en-US" sz="2800" dirty="0" smtClean="0"/>
              <a:t>, </a:t>
            </a:r>
          </a:p>
          <a:p>
            <a:pPr algn="ctr">
              <a:buNone/>
            </a:pPr>
            <a:r>
              <a:rPr lang="en-US" sz="2800" dirty="0" err="1" smtClean="0"/>
              <a:t>abordare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top </a:t>
            </a:r>
            <a:r>
              <a:rPr lang="en-US" sz="2800" dirty="0" smtClean="0"/>
              <a:t>– bottom  / </a:t>
            </a:r>
          </a:p>
          <a:p>
            <a:pPr algn="ctr">
              <a:buNone/>
            </a:pPr>
            <a:r>
              <a:rPr lang="en-US" sz="2800" dirty="0" smtClean="0"/>
              <a:t> bottom - to</a:t>
            </a:r>
            <a:r>
              <a:rPr lang="en-US" sz="2800" dirty="0" smtClean="0"/>
              <a:t> – </a:t>
            </a:r>
            <a:r>
              <a:rPr lang="en-US" sz="2800" dirty="0" smtClean="0"/>
              <a:t>top</a:t>
            </a:r>
            <a:endParaRPr lang="en-US" sz="28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676400"/>
            <a:ext cx="8229600" cy="43434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o-RO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Crearea unor alternative și opțiuni – scenarii de valorificare a Ed. NF în sistemul formal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Există expertiză, capacitate, experiență acumulată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Există idei, sunt formulate propuneri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 simte </a:t>
            </a:r>
            <a:r>
              <a:rPr kumimoji="0" lang="en-US" sz="32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tipping point/punctul critic: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Oamenii – experții, vânzătorii, ambasadorii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Mesajul 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Contextul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(Gladwell, M., 2000)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430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2209800"/>
            <a:ext cx="83820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Inovare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curriculară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un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referință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curriculumului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viziune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transversală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integrativă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conceptului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compență/competențe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(CE)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relația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educațională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ansamblul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principiilor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metodelor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contextelor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învățare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(CUM)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430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209800"/>
            <a:ext cx="8229600" cy="434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Politică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resurse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umane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actualizare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valorizare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flexibilizare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raport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800" b="1" dirty="0" smtClean="0"/>
              <a:t>cu </a:t>
            </a:r>
            <a:r>
              <a:rPr lang="en-US" sz="2800" b="1" dirty="0" err="1" smtClean="0"/>
              <a:t>opțiunea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educației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nonformale</a:t>
            </a:r>
            <a:endParaRPr lang="en-US" sz="4000" dirty="0" smtClean="0"/>
          </a:p>
          <a:p>
            <a:pPr marL="800100" lvl="2" indent="-342900">
              <a:spcBef>
                <a:spcPct val="20000"/>
              </a:spcBef>
              <a:buFont typeface="Arial"/>
              <a:buChar char="•"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inițială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cadrelor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didactice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/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continuă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cadrelor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didactice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800100" lvl="2" indent="-342900">
              <a:spcBef>
                <a:spcPct val="20000"/>
              </a:spcBef>
              <a:buFont typeface="Arial"/>
              <a:buChar char="•"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recunoașterea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tuturor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activităților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țin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structura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normei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muncă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cadrelor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didactice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predare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pregătire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evaluare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activități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permanentă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documentarea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acestora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2" indent="-342900">
              <a:spcBef>
                <a:spcPct val="20000"/>
              </a:spcBef>
              <a:buFont typeface="Arial"/>
              <a:buChar char="•"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asigurarea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cadrului/cadrelor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realizare/împlinire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formării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profesorilor</a:t>
            </a:r>
            <a:endParaRPr lang="en-US" sz="3200" dirty="0" smtClean="0"/>
          </a:p>
          <a:p>
            <a:pPr marL="800100" lvl="2" indent="-342900">
              <a:spcBef>
                <a:spcPct val="20000"/>
              </a:spcBef>
              <a:buFont typeface="Arial"/>
              <a:buChar char="•"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unor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rute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profesionale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flexibile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pentru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cadrele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didactice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pentru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evitarea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burn out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ului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profesional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asigurarea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resursei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umane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calitate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sistemul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educațional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(an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sabatic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rotirea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roluri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sarcini/activități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ș.a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.)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743200"/>
            <a:ext cx="8229600" cy="3382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Politică și mecanisme de asigurare a calității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abordate și implementate în mod autentic, de fond (la nivel de procese) și nu de formă (la nivel de documente și intenții)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Indicatori privind participarea la educație nonformală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Indicatori de impact a programelor de educație – formală și nonformală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743200"/>
            <a:ext cx="8229600" cy="37338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027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Crearea</a:t>
            </a:r>
            <a:r>
              <a:rPr kumimoji="0" lang="en-US" sz="3027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comunicarea</a:t>
            </a:r>
            <a:r>
              <a:rPr kumimoji="0" lang="en-US" sz="3027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publică</a:t>
            </a:r>
            <a:r>
              <a:rPr kumimoji="0" lang="en-US" sz="3027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punților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intersecțiilor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dintre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educația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formală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nonformală</a:t>
            </a:r>
            <a:endParaRPr lang="en-US" sz="3027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creșterea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permeabilității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sistemului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educațional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deschiderile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perspective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practici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din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educația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nonformală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asimilând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recunoscând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elementele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care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contribuie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realizarea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proceselor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învățare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eficiente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personale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autentice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027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durabile</a:t>
            </a:r>
            <a:r>
              <a:rPr kumimoji="0" lang="en-US" sz="3027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mecanisme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3048000"/>
            <a:ext cx="8229600" cy="30781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cooperare inter-organizațională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explicitare a abordărilor interdisciplinare a experienței învățării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nivel instituțional și uman </a:t>
            </a:r>
            <a:endParaRPr kumimoji="0" lang="en-US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3654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 </a:t>
            </a:r>
            <a:r>
              <a:rPr lang="ro-RO" sz="2800" dirty="0" smtClean="0"/>
              <a:t>1974, Coombs și Ahmed</a:t>
            </a:r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  <a:spcAft>
                <a:spcPts val="1200"/>
              </a:spcAft>
              <a:buFontTx/>
              <a:buChar char="-"/>
            </a:pPr>
            <a:r>
              <a:rPr lang="ro-RO" sz="2800" dirty="0" smtClean="0"/>
              <a:t> </a:t>
            </a:r>
            <a:r>
              <a:rPr lang="ro-RO" sz="2800" b="1" dirty="0" smtClean="0"/>
              <a:t>Educație informală</a:t>
            </a:r>
            <a:r>
              <a:rPr lang="ro-RO" sz="2800" dirty="0" smtClean="0"/>
              <a:t>: </a:t>
            </a:r>
            <a:r>
              <a:rPr lang="en-US" sz="2800" dirty="0" smtClean="0"/>
              <a:t>“</a:t>
            </a:r>
            <a:r>
              <a:rPr lang="en-US" sz="2800" dirty="0" err="1" smtClean="0"/>
              <a:t>procesul</a:t>
            </a:r>
            <a:r>
              <a:rPr lang="en-US" sz="2800" dirty="0" smtClean="0"/>
              <a:t> </a:t>
            </a:r>
            <a:r>
              <a:rPr lang="en-US" sz="2800" dirty="0" err="1" smtClean="0"/>
              <a:t>ce</a:t>
            </a:r>
            <a:r>
              <a:rPr lang="en-US" sz="2800" dirty="0" smtClean="0"/>
              <a:t> </a:t>
            </a:r>
            <a:r>
              <a:rPr lang="en-US" sz="2800" dirty="0" err="1" smtClean="0"/>
              <a:t>dureaz</a:t>
            </a:r>
            <a:r>
              <a:rPr lang="ro-RO" sz="2800" dirty="0" smtClean="0"/>
              <a:t>ă o viață, prin care fiecare persoană dobândește cunoștințe, îndemânări, aptitudini și înțelegere din experiențele zilnice</a:t>
            </a:r>
            <a:r>
              <a:rPr lang="en-US" sz="2800" dirty="0" smtClean="0"/>
              <a:t>”</a:t>
            </a:r>
            <a:endParaRPr lang="ro-RO" sz="2800" dirty="0" smtClean="0"/>
          </a:p>
          <a:p>
            <a:pPr>
              <a:lnSpc>
                <a:spcPct val="80000"/>
              </a:lnSpc>
              <a:buFontTx/>
              <a:buChar char="-"/>
            </a:pPr>
            <a:endParaRPr lang="ro-RO" sz="20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mecanisme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formare a competențelor cadrelor didactice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elaborare a permisivităților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oamenii din sistem au nevoie să știe ”că e voie”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documentare – raportare a activităților de educație nonformală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într-un echilibru birocrație – nevoia de informare și de a ști că…</a:t>
            </a:r>
            <a:endParaRPr kumimoji="0" lang="en-US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oameni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743200"/>
            <a:ext cx="8229600" cy="3382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interpretarea în cheie pozitivă și permisivă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normativelor din sistemul educaționale – Legea Educației și legislația secundară, metodologii și ordine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oameni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865437"/>
            <a:ext cx="8229600" cy="3306763"/>
          </a:xfrm>
          <a:prstGeom prst="rect">
            <a:avLst/>
          </a:prstGeom>
        </p:spPr>
        <p:txBody>
          <a:bodyPr/>
          <a:lstStyle/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Descentralizare </a:t>
            </a:r>
            <a:r>
              <a:rPr kumimoji="0" lang="en-US" sz="2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psihologică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asumarea la nivel personal dar și de status/rol profesional și social al actorilor din domeniul educației a inițiativelor și demersurilor realizate în beneficiul elevilor și al comunității educaționale în general 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oameni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743200"/>
            <a:ext cx="8229600" cy="36115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eliminarea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formalismului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excesiv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relațiile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comunicarea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tip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partenerial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între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nivelurile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decizie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operațional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educațional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dintre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nivelul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intern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sistemului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extern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asigurarea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punților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cooperare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valoare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adăugată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scopul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și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obiectivele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educației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1752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nivel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oameni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971800"/>
            <a:ext cx="7848600" cy="3280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prstClr val="black"/>
                </a:solidFill>
              </a:rPr>
              <a:t>crearea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și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întreținerea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cadrelor</a:t>
            </a:r>
            <a:r>
              <a:rPr lang="en-US" sz="2800" dirty="0" smtClean="0">
                <a:solidFill>
                  <a:prstClr val="black"/>
                </a:solidFill>
              </a:rPr>
              <a:t> de </a:t>
            </a:r>
            <a:r>
              <a:rPr lang="en-US" sz="2800" dirty="0" err="1" smtClean="0">
                <a:solidFill>
                  <a:prstClr val="black"/>
                </a:solidFill>
              </a:rPr>
              <a:t>lucru</a:t>
            </a:r>
            <a:r>
              <a:rPr lang="en-US" sz="2800" dirty="0" smtClean="0">
                <a:solidFill>
                  <a:prstClr val="black"/>
                </a:solidFill>
              </a:rPr>
              <a:t> de tip </a:t>
            </a:r>
            <a:r>
              <a:rPr lang="en-US" sz="2800" dirty="0" err="1" smtClean="0">
                <a:solidFill>
                  <a:prstClr val="black"/>
                </a:solidFill>
              </a:rPr>
              <a:t>deschis</a:t>
            </a:r>
            <a:r>
              <a:rPr lang="en-US" sz="2800" dirty="0" smtClean="0">
                <a:solidFill>
                  <a:prstClr val="black"/>
                </a:solidFill>
              </a:rPr>
              <a:t>, </a:t>
            </a:r>
            <a:r>
              <a:rPr lang="en-US" sz="2800" dirty="0" err="1" smtClean="0">
                <a:solidFill>
                  <a:prstClr val="black"/>
                </a:solidFill>
              </a:rPr>
              <a:t>reciproc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influențabile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prstClr val="black"/>
                </a:solidFill>
              </a:rPr>
              <a:t>participarea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împărtășită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în</a:t>
            </a:r>
            <a:r>
              <a:rPr lang="en-US" sz="2800" dirty="0" smtClean="0">
                <a:solidFill>
                  <a:prstClr val="black"/>
                </a:solidFill>
              </a:rPr>
              <a:t> co-</a:t>
            </a:r>
            <a:r>
              <a:rPr lang="en-US" sz="2800" dirty="0" err="1" smtClean="0">
                <a:solidFill>
                  <a:prstClr val="black"/>
                </a:solidFill>
              </a:rPr>
              <a:t>crearea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sistemului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educațional</a:t>
            </a:r>
            <a:r>
              <a:rPr lang="en-US" sz="2800" dirty="0" smtClean="0">
                <a:solidFill>
                  <a:prstClr val="black"/>
                </a:solidFill>
              </a:rPr>
              <a:t> de </a:t>
            </a:r>
            <a:r>
              <a:rPr lang="en-US" sz="2800" dirty="0" err="1" smtClean="0">
                <a:solidFill>
                  <a:prstClr val="black"/>
                </a:solidFill>
              </a:rPr>
              <a:t>mâine</a:t>
            </a:r>
            <a:r>
              <a:rPr lang="en-US" sz="2800" dirty="0" smtClean="0">
                <a:solidFill>
                  <a:prstClr val="black"/>
                </a:solidFill>
              </a:rPr>
              <a:t>, ca </a:t>
            </a:r>
            <a:r>
              <a:rPr lang="en-US" sz="2800" dirty="0" err="1" smtClean="0">
                <a:solidFill>
                  <a:prstClr val="black"/>
                </a:solidFill>
              </a:rPr>
              <a:t>rezultat</a:t>
            </a:r>
            <a:r>
              <a:rPr lang="en-US" sz="2800" dirty="0" smtClean="0">
                <a:solidFill>
                  <a:prstClr val="black"/>
                </a:solidFill>
              </a:rPr>
              <a:t> al </a:t>
            </a:r>
            <a:r>
              <a:rPr lang="en-US" sz="2800" dirty="0" err="1" smtClean="0">
                <a:solidFill>
                  <a:prstClr val="black"/>
                </a:solidFill>
              </a:rPr>
              <a:t>unui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angajament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</a:rPr>
              <a:t>și</a:t>
            </a:r>
            <a:r>
              <a:rPr lang="en-US" sz="2800" dirty="0" smtClean="0">
                <a:solidFill>
                  <a:prstClr val="black"/>
                </a:solidFill>
              </a:rPr>
              <a:t> contract de </a:t>
            </a:r>
            <a:r>
              <a:rPr lang="en-US" sz="2800" dirty="0" err="1" smtClean="0">
                <a:solidFill>
                  <a:prstClr val="black"/>
                </a:solidFill>
              </a:rPr>
              <a:t>responsabilitate</a:t>
            </a:r>
            <a:r>
              <a:rPr lang="en-US" sz="2800" dirty="0" smtClean="0">
                <a:solidFill>
                  <a:prstClr val="black"/>
                </a:solidFill>
              </a:rPr>
              <a:t> la </a:t>
            </a:r>
            <a:r>
              <a:rPr lang="en-US" sz="2800" dirty="0" err="1" smtClean="0">
                <a:solidFill>
                  <a:prstClr val="black"/>
                </a:solidFill>
              </a:rPr>
              <a:t>nivel</a:t>
            </a:r>
            <a:r>
              <a:rPr lang="en-US" sz="2800" dirty="0" smtClean="0">
                <a:solidFill>
                  <a:prstClr val="black"/>
                </a:solidFill>
              </a:rPr>
              <a:t> individual </a:t>
            </a:r>
            <a:r>
              <a:rPr lang="en-US" sz="2800" dirty="0" err="1" smtClean="0">
                <a:solidFill>
                  <a:prstClr val="black"/>
                </a:solidFill>
              </a:rPr>
              <a:t>și</a:t>
            </a:r>
            <a:r>
              <a:rPr lang="en-US" sz="2800" dirty="0" smtClean="0">
                <a:solidFill>
                  <a:prstClr val="black"/>
                </a:solidFill>
              </a:rPr>
              <a:t> social 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Era co - creării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educația nu este a </a:t>
            </a:r>
            <a:r>
              <a:rPr kumimoji="0" lang="en-US" sz="32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sistemului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este o preocupare general – umană, naturală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asumată la nivel social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asumată la nivel de grupuri / comunități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asumată la nivel individual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Să nu </a:t>
            </a:r>
            <a:r>
              <a:rPr lang="en-US" dirty="0" err="1" smtClean="0"/>
              <a:t>uităm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 descr="job wanted.jpg"/>
          <p:cNvPicPr>
            <a:picLocks noChangeAspect="1"/>
          </p:cNvPicPr>
          <p:nvPr/>
        </p:nvPicPr>
        <p:blipFill>
          <a:blip r:embed="rId2"/>
          <a:srcRect l="-46425" r="-46425"/>
          <a:stretch>
            <a:fillRect/>
          </a:stretch>
        </p:blipFill>
        <p:spPr>
          <a:xfrm>
            <a:off x="914400" y="990600"/>
            <a:ext cx="10153977" cy="558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Folosirea</a:t>
            </a:r>
            <a:r>
              <a:rPr lang="en-US" dirty="0" smtClean="0"/>
              <a:t> </a:t>
            </a:r>
            <a:r>
              <a:rPr lang="en-US" dirty="0" err="1" smtClean="0"/>
              <a:t>resursei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celei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de </a:t>
            </a:r>
            <a:r>
              <a:rPr lang="en-US" dirty="0" err="1" smtClean="0"/>
              <a:t>preț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Cunoaștere</a:t>
            </a:r>
            <a:r>
              <a:rPr lang="en-US" dirty="0" smtClean="0"/>
              <a:t> </a:t>
            </a:r>
            <a:r>
              <a:rPr lang="en-US" dirty="0" err="1" smtClean="0"/>
              <a:t>autentică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Inovare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Creație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feedthebrain.jpg"/>
          <p:cNvPicPr>
            <a:picLocks noChangeAspect="1"/>
          </p:cNvPicPr>
          <p:nvPr/>
        </p:nvPicPr>
        <p:blipFill>
          <a:blip r:embed="rId2"/>
          <a:srcRect l="-81002" r="-81002"/>
          <a:stretch>
            <a:fillRect/>
          </a:stretch>
        </p:blipFill>
        <p:spPr>
          <a:xfrm>
            <a:off x="1938714" y="1600200"/>
            <a:ext cx="9033592" cy="4968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Lăsați</a:t>
            </a:r>
            <a:r>
              <a:rPr lang="en-US" dirty="0" smtClean="0"/>
              <a:t> </a:t>
            </a:r>
            <a:r>
              <a:rPr lang="en-US" dirty="0" err="1" smtClean="0"/>
              <a:t>copiii</a:t>
            </a:r>
            <a:r>
              <a:rPr lang="en-US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</a:t>
            </a:r>
            <a:r>
              <a:rPr lang="en-US" dirty="0" err="1" smtClean="0"/>
              <a:t>crească</a:t>
            </a:r>
            <a:endParaRPr lang="en-US" dirty="0"/>
          </a:p>
        </p:txBody>
      </p:sp>
      <p:pic>
        <p:nvPicPr>
          <p:cNvPr id="4" name="Content Placeholder 3" descr="grow.jpg"/>
          <p:cNvPicPr>
            <a:picLocks noChangeAspect="1"/>
          </p:cNvPicPr>
          <p:nvPr/>
        </p:nvPicPr>
        <p:blipFill>
          <a:blip r:embed="rId2"/>
          <a:srcRect l="-71221" r="-71221"/>
          <a:stretch>
            <a:fillRect/>
          </a:stretch>
        </p:blipFill>
        <p:spPr>
          <a:xfrm>
            <a:off x="1828800" y="718565"/>
            <a:ext cx="10385287" cy="6139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ssible 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143000"/>
            <a:ext cx="7162800" cy="47005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61722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Educație</a:t>
            </a:r>
            <a:r>
              <a:rPr lang="en-US" b="1" dirty="0" smtClean="0"/>
              <a:t> </a:t>
            </a:r>
            <a:r>
              <a:rPr lang="en-US" b="1" dirty="0" err="1" smtClean="0"/>
              <a:t>nonformală</a:t>
            </a:r>
            <a:r>
              <a:rPr lang="en-US" b="1" dirty="0" smtClean="0"/>
              <a:t> </a:t>
            </a:r>
            <a:r>
              <a:rPr lang="en-US" b="1" dirty="0" err="1" smtClean="0"/>
              <a:t>turnată</a:t>
            </a:r>
            <a:r>
              <a:rPr lang="en-US" b="1" dirty="0" smtClean="0"/>
              <a:t> </a:t>
            </a:r>
            <a:r>
              <a:rPr lang="en-US" b="1" dirty="0" err="1" smtClean="0"/>
              <a:t>în</a:t>
            </a:r>
            <a:r>
              <a:rPr lang="en-US" b="1" dirty="0" smtClean="0"/>
              <a:t> </a:t>
            </a:r>
            <a:r>
              <a:rPr lang="en-US" b="1" dirty="0" err="1" smtClean="0"/>
              <a:t>matrița</a:t>
            </a:r>
            <a:r>
              <a:rPr lang="en-US" b="1" dirty="0" smtClean="0"/>
              <a:t> </a:t>
            </a:r>
            <a:r>
              <a:rPr lang="en-US" b="1" dirty="0" err="1" smtClean="0"/>
              <a:t>educației</a:t>
            </a:r>
            <a:r>
              <a:rPr lang="en-US" b="1" dirty="0" smtClean="0"/>
              <a:t> </a:t>
            </a:r>
            <a:r>
              <a:rPr lang="en-US" b="1" dirty="0" err="1" smtClean="0"/>
              <a:t>formale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4142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ro-RO" sz="2000" dirty="0" smtClean="0"/>
              <a:t> </a:t>
            </a:r>
            <a:r>
              <a:rPr lang="ro-RO" sz="2800" dirty="0" smtClean="0"/>
              <a:t>1974, Coombs și Ahmed</a:t>
            </a:r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r>
              <a:rPr lang="ro-RO" sz="2800" dirty="0" smtClean="0"/>
              <a:t>- </a:t>
            </a:r>
            <a:r>
              <a:rPr lang="ro-RO" sz="2800" b="1" dirty="0" smtClean="0"/>
              <a:t>Educație nonformală - </a:t>
            </a:r>
            <a:r>
              <a:rPr lang="en-US" sz="2800" dirty="0" smtClean="0"/>
              <a:t>“</a:t>
            </a:r>
            <a:r>
              <a:rPr lang="en-US" sz="2800" dirty="0" err="1" smtClean="0"/>
              <a:t>orice</a:t>
            </a:r>
            <a:r>
              <a:rPr lang="ro-RO" sz="2800" dirty="0" smtClean="0"/>
              <a:t> activitate organizată în mod sistematic, creată în afara sistemului formal și care oferă tipuri selectate de învățare subgrupelor specifice populației (atât adulți, cât și copii)</a:t>
            </a:r>
            <a:r>
              <a:rPr lang="en-US" sz="2800" dirty="0" smtClean="0"/>
              <a:t>”;</a:t>
            </a:r>
          </a:p>
          <a:p>
            <a:pPr>
              <a:lnSpc>
                <a:spcPct val="80000"/>
              </a:lnSpc>
            </a:pPr>
            <a:endParaRPr lang="ro-RO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Răspuns</a:t>
            </a:r>
            <a:r>
              <a:rPr lang="en-US" dirty="0" smtClean="0"/>
              <a:t> la </a:t>
            </a:r>
            <a:r>
              <a:rPr lang="en-US" dirty="0" err="1" smtClean="0"/>
              <a:t>întrebarea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" name="Content Placeholder 3" descr="Education.jpg"/>
          <p:cNvPicPr>
            <a:picLocks noChangeAspect="1"/>
          </p:cNvPicPr>
          <p:nvPr/>
        </p:nvPicPr>
        <p:blipFill>
          <a:blip r:embed="rId2"/>
          <a:srcRect l="-8186" r="-8186"/>
          <a:stretch>
            <a:fillRect/>
          </a:stretch>
        </p:blipFill>
        <p:spPr>
          <a:xfrm>
            <a:off x="-228600" y="3048000"/>
            <a:ext cx="6028266" cy="3315314"/>
          </a:xfrm>
          <a:prstGeom prst="rect">
            <a:avLst/>
          </a:prstGeom>
        </p:spPr>
      </p:pic>
      <p:pic>
        <p:nvPicPr>
          <p:cNvPr id="5" name="Content Placeholder 3" descr="map.jpg"/>
          <p:cNvPicPr>
            <a:picLocks noChangeAspect="1"/>
          </p:cNvPicPr>
          <p:nvPr/>
        </p:nvPicPr>
        <p:blipFill>
          <a:blip r:embed="rId3"/>
          <a:srcRect l="-64800" r="-64800"/>
          <a:stretch>
            <a:fillRect/>
          </a:stretch>
        </p:blipFill>
        <p:spPr>
          <a:xfrm>
            <a:off x="3276600" y="2133600"/>
            <a:ext cx="8174754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239000" cy="3586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  <a:p>
            <a:r>
              <a:rPr lang="ro-RO" sz="2000" dirty="0" smtClean="0"/>
              <a:t> </a:t>
            </a:r>
            <a:r>
              <a:rPr lang="ro-RO" sz="2800" dirty="0" smtClean="0"/>
              <a:t>1974, Coombs și Ahmed</a:t>
            </a:r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</a:pPr>
            <a:endParaRPr lang="ro-RO" sz="2800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ro-RO" sz="2800" dirty="0" smtClean="0"/>
              <a:t> </a:t>
            </a:r>
            <a:r>
              <a:rPr lang="ro-RO" sz="2800" b="1" dirty="0" smtClean="0"/>
              <a:t>Educația formală</a:t>
            </a:r>
            <a:r>
              <a:rPr lang="ro-RO" sz="2800" dirty="0" smtClean="0"/>
              <a:t>: </a:t>
            </a:r>
            <a:r>
              <a:rPr lang="en-US" sz="2800" dirty="0" smtClean="0"/>
              <a:t>“</a:t>
            </a:r>
            <a:r>
              <a:rPr lang="ro-RO" sz="2800" dirty="0" smtClean="0"/>
              <a:t>educația instituționalizată, structurată în mod ierarhic, gradată cronologic și condusă de la centru de interes al politicii școlare</a:t>
            </a:r>
            <a:r>
              <a:rPr lang="en-US" sz="2800" dirty="0" smtClean="0"/>
              <a:t>”</a:t>
            </a:r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981200"/>
            <a:ext cx="7467600" cy="4657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Clarificare</a:t>
            </a:r>
            <a:r>
              <a:rPr lang="en-US" sz="2800" b="1" dirty="0" smtClean="0"/>
              <a:t> – DE CE? </a:t>
            </a:r>
            <a:endParaRPr lang="en-US" sz="2000" dirty="0" smtClean="0"/>
          </a:p>
          <a:p>
            <a:endParaRPr lang="ro-RO" sz="2000" dirty="0" smtClean="0"/>
          </a:p>
          <a:p>
            <a:pPr>
              <a:buFontTx/>
              <a:buChar char="-"/>
            </a:pPr>
            <a:r>
              <a:rPr lang="en-US" sz="2800" dirty="0" smtClean="0"/>
              <a:t> O </a:t>
            </a:r>
            <a:r>
              <a:rPr lang="en-US" sz="2800" dirty="0" err="1" smtClean="0"/>
              <a:t>perioadă</a:t>
            </a:r>
            <a:r>
              <a:rPr lang="en-US" sz="2800" dirty="0" smtClean="0"/>
              <a:t> de </a:t>
            </a:r>
            <a:r>
              <a:rPr lang="en-US" sz="2800" dirty="0" err="1" smtClean="0"/>
              <a:t>dezvoltare</a:t>
            </a:r>
            <a:r>
              <a:rPr lang="en-US" sz="2800" dirty="0" smtClean="0"/>
              <a:t> </a:t>
            </a:r>
            <a:r>
              <a:rPr lang="en-US" sz="2800" dirty="0" err="1" smtClean="0"/>
              <a:t>și</a:t>
            </a:r>
            <a:r>
              <a:rPr lang="en-US" sz="2800" dirty="0" smtClean="0"/>
              <a:t> </a:t>
            </a:r>
            <a:r>
              <a:rPr lang="en-US" sz="2800" dirty="0" err="1" smtClean="0"/>
              <a:t>structurare</a:t>
            </a:r>
            <a:r>
              <a:rPr lang="en-US" sz="2800" dirty="0" smtClean="0"/>
              <a:t> a </a:t>
            </a:r>
            <a:r>
              <a:rPr lang="en-US" sz="2800" dirty="0" err="1" smtClean="0"/>
              <a:t>domeniului</a:t>
            </a:r>
            <a:r>
              <a:rPr lang="en-US" sz="2800" dirty="0" smtClean="0"/>
              <a:t> – </a:t>
            </a:r>
            <a:r>
              <a:rPr lang="en-US" sz="2800" dirty="0" err="1" smtClean="0"/>
              <a:t>anii</a:t>
            </a:r>
            <a:r>
              <a:rPr lang="en-US" sz="2800" dirty="0" smtClean="0"/>
              <a:t> 80 – 90 </a:t>
            </a:r>
          </a:p>
          <a:p>
            <a:pPr lvl="1"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Contribuția</a:t>
            </a:r>
            <a:r>
              <a:rPr lang="en-US" sz="2800" dirty="0" smtClean="0"/>
              <a:t> UE </a:t>
            </a:r>
            <a:r>
              <a:rPr lang="en-US" sz="2800" dirty="0" err="1" smtClean="0"/>
              <a:t>și</a:t>
            </a:r>
            <a:r>
              <a:rPr lang="en-US" sz="2800" dirty="0" smtClean="0"/>
              <a:t> a </a:t>
            </a:r>
            <a:r>
              <a:rPr lang="en-US" sz="2800" dirty="0" err="1" smtClean="0"/>
              <a:t>CoE</a:t>
            </a:r>
            <a:endParaRPr lang="en-US" sz="2800" dirty="0" smtClean="0"/>
          </a:p>
          <a:p>
            <a:pPr lvl="1">
              <a:buFontTx/>
              <a:buChar char="-"/>
            </a:pPr>
            <a:endParaRPr lang="en-US" sz="2800" dirty="0" smtClean="0"/>
          </a:p>
          <a:p>
            <a:pPr lvl="1">
              <a:buFontTx/>
              <a:buChar char="-"/>
            </a:pPr>
            <a:r>
              <a:rPr lang="en-US" sz="2800" dirty="0" smtClean="0"/>
              <a:t> </a:t>
            </a:r>
            <a:r>
              <a:rPr lang="en-US" sz="2800" dirty="0" err="1" smtClean="0"/>
              <a:t>primii</a:t>
            </a:r>
            <a:r>
              <a:rPr lang="en-US" sz="2800" dirty="0" smtClean="0"/>
              <a:t> </a:t>
            </a:r>
            <a:r>
              <a:rPr lang="en-US" sz="2800" dirty="0" err="1" smtClean="0"/>
              <a:t>traineri</a:t>
            </a:r>
            <a:r>
              <a:rPr lang="en-US" sz="2800" dirty="0" smtClean="0"/>
              <a:t> de </a:t>
            </a:r>
            <a:r>
              <a:rPr lang="en-US" sz="2800" dirty="0" err="1" smtClean="0"/>
              <a:t>educație</a:t>
            </a:r>
            <a:r>
              <a:rPr lang="en-US" sz="2800" dirty="0" smtClean="0"/>
              <a:t> </a:t>
            </a:r>
            <a:r>
              <a:rPr lang="en-US" sz="2800" dirty="0" err="1" smtClean="0"/>
              <a:t>nonformală</a:t>
            </a:r>
            <a:r>
              <a:rPr lang="en-US" sz="2800" dirty="0" smtClean="0"/>
              <a:t> – </a:t>
            </a:r>
            <a:r>
              <a:rPr lang="en-US" sz="2800" dirty="0" err="1" smtClean="0"/>
              <a:t>acum</a:t>
            </a:r>
            <a:r>
              <a:rPr lang="en-US" sz="2800" dirty="0" smtClean="0"/>
              <a:t>, ”</a:t>
            </a:r>
            <a:r>
              <a:rPr lang="en-US" sz="2800" dirty="0" err="1" smtClean="0"/>
              <a:t>dinozaurii</a:t>
            </a:r>
            <a:r>
              <a:rPr lang="en-US" sz="2800" dirty="0" smtClean="0"/>
              <a:t>” </a:t>
            </a:r>
            <a:r>
              <a:rPr lang="en-US" sz="2800" dirty="0" err="1" smtClean="0"/>
              <a:t>muncii</a:t>
            </a:r>
            <a:r>
              <a:rPr lang="en-US" sz="2800" dirty="0" smtClean="0"/>
              <a:t> de </a:t>
            </a:r>
            <a:r>
              <a:rPr lang="en-US" sz="2800" dirty="0" err="1" smtClean="0"/>
              <a:t>tineret</a:t>
            </a:r>
            <a:r>
              <a:rPr lang="en-US" sz="2800" dirty="0" smtClean="0"/>
              <a:t> </a:t>
            </a:r>
            <a:r>
              <a:rPr lang="en-US" sz="2800" dirty="0" err="1" smtClean="0"/>
              <a:t>și</a:t>
            </a:r>
            <a:r>
              <a:rPr lang="en-US" sz="2800" dirty="0" smtClean="0"/>
              <a:t> </a:t>
            </a:r>
            <a:r>
              <a:rPr lang="en-US" sz="2800" dirty="0" err="1" smtClean="0"/>
              <a:t>ai</a:t>
            </a:r>
            <a:r>
              <a:rPr lang="en-US" sz="2800" dirty="0" smtClean="0"/>
              <a:t> </a:t>
            </a:r>
            <a:r>
              <a:rPr lang="en-US" sz="2800" dirty="0" err="1" smtClean="0"/>
              <a:t>educației</a:t>
            </a:r>
            <a:r>
              <a:rPr lang="en-US" sz="2800" dirty="0" smtClean="0"/>
              <a:t> </a:t>
            </a:r>
            <a:r>
              <a:rPr lang="en-US" sz="2800" dirty="0" err="1" smtClean="0"/>
              <a:t>nonformale</a:t>
            </a:r>
            <a:r>
              <a:rPr lang="en-US" sz="2800" dirty="0" smtClean="0"/>
              <a:t>  </a:t>
            </a:r>
          </a:p>
          <a:p>
            <a:pPr lvl="1">
              <a:buFontTx/>
              <a:buChar char="-"/>
            </a:pPr>
            <a:endParaRPr lang="en-US" sz="2000" dirty="0" smtClean="0"/>
          </a:p>
          <a:p>
            <a:pPr>
              <a:lnSpc>
                <a:spcPct val="80000"/>
              </a:lnSpc>
            </a:pPr>
            <a:endParaRPr lang="ro-RO" sz="2000" dirty="0" smtClean="0"/>
          </a:p>
          <a:p>
            <a:pPr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2379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2013_PPT_Oana 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2152</Words>
  <Application>Microsoft Macintosh PowerPoint</Application>
  <PresentationFormat>On-screen Show (4:3)</PresentationFormat>
  <Paragraphs>348</Paragraphs>
  <Slides>70</Slides>
  <Notes>11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70</vt:i4>
      </vt:variant>
    </vt:vector>
  </HeadingPairs>
  <TitlesOfParts>
    <vt:vector size="72" baseType="lpstr">
      <vt:lpstr>1_Office Theme</vt:lpstr>
      <vt:lpstr>CE2013_PPT_Oana M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De la educație la învățare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</dc:creator>
  <cp:lastModifiedBy>Oana Mosoiu</cp:lastModifiedBy>
  <cp:revision>33</cp:revision>
  <dcterms:created xsi:type="dcterms:W3CDTF">2013-06-15T03:30:01Z</dcterms:created>
  <dcterms:modified xsi:type="dcterms:W3CDTF">2013-06-15T04:14:24Z</dcterms:modified>
</cp:coreProperties>
</file>